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image" Target="../media/image-11-9.png"/><Relationship Id="rId10" Type="http://schemas.openxmlformats.org/officeDocument/2006/relationships/image" Target="../media/image-11-10.png"/><Relationship Id="rId11" Type="http://schemas.openxmlformats.org/officeDocument/2006/relationships/image" Target="../media/image-11-11.png"/><Relationship Id="rId12" Type="http://schemas.openxmlformats.org/officeDocument/2006/relationships/image" Target="../media/image-11-12.png"/><Relationship Id="rId13" Type="http://schemas.openxmlformats.org/officeDocument/2006/relationships/image" Target="../media/image-11-13.png"/><Relationship Id="rId14" Type="http://schemas.openxmlformats.org/officeDocument/2006/relationships/image" Target="../media/image-11-14.png"/><Relationship Id="rId15" Type="http://schemas.openxmlformats.org/officeDocument/2006/relationships/image" Target="../media/image-11-15.png"/><Relationship Id="rId16" Type="http://schemas.openxmlformats.org/officeDocument/2006/relationships/slideLayout" Target="../slideLayouts/slideLayout1.xml"/><Relationship Id="rId1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01B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0" y="-2286000"/>
            <a:ext cx="8229600" cy="8229600"/>
          </a:xfrm>
          <a:prstGeom prst="ellipse">
            <a:avLst/>
          </a:prstGeom>
          <a:solidFill>
            <a:srgbClr val="0D5562">
              <a:alpha val="12000"/>
            </a:srgbClr>
          </a:solidFill>
          <a:ln w="12700">
            <a:solidFill>
              <a:srgbClr val="0D5562">
                <a:alpha val="12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132320" y="2743200"/>
            <a:ext cx="3474720" cy="3474720"/>
          </a:xfrm>
          <a:prstGeom prst="ellipse">
            <a:avLst/>
          </a:prstGeom>
          <a:solidFill>
            <a:srgbClr val="1A7A8A">
              <a:alpha val="15000"/>
            </a:srgbClr>
          </a:solidFill>
          <a:ln w="12700">
            <a:solidFill>
              <a:srgbClr val="1A7A8A">
                <a:alpha val="15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128016" cy="5143500"/>
          </a:xfrm>
          <a:prstGeom prst="rect">
            <a:avLst/>
          </a:prstGeom>
          <a:solidFill>
            <a:srgbClr val="48A9B5"/>
          </a:solidFill>
          <a:ln w="12700">
            <a:solidFill>
              <a:srgbClr val="48A9B5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02920" y="804672"/>
            <a:ext cx="3291840" cy="310896"/>
          </a:xfrm>
          <a:prstGeom prst="rect">
            <a:avLst/>
          </a:prstGeom>
          <a:solidFill>
            <a:srgbClr val="1A7A8A">
              <a:alpha val="80000"/>
            </a:srgbClr>
          </a:solidFill>
          <a:ln w="12700">
            <a:solidFill>
              <a:srgbClr val="48A9B5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804672"/>
            <a:ext cx="32918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spc="200" kern="0" dirty="0">
                <a:solidFill>
                  <a:srgbClr val="FFFFFF"/>
                </a:solidFill>
              </a:rPr>
              <a:t>INDOOR AIR QUALITY  |  INVESTOR PITCH 2026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502920" y="1143000"/>
            <a:ext cx="82296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Air Inside</a:t>
            </a:r>
            <a:endParaRPr lang="en-US" sz="5600" dirty="0"/>
          </a:p>
          <a:p>
            <a:pPr indent="0" marL="0">
              <a:buNone/>
            </a:pPr>
            <a:r>
              <a:rPr lang="en-US" sz="5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Is Making You Sick.</a:t>
            </a:r>
            <a:endParaRPr lang="en-US" sz="5600" dirty="0"/>
          </a:p>
        </p:txBody>
      </p:sp>
      <p:sp>
        <p:nvSpPr>
          <p:cNvPr id="8" name="Text 6"/>
          <p:cNvSpPr/>
          <p:nvPr/>
        </p:nvSpPr>
        <p:spPr>
          <a:xfrm>
            <a:off x="502920" y="2852928"/>
            <a:ext cx="7315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48A9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AERITAS  —  The platform built to solve it.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502920" y="3364992"/>
            <a:ext cx="7498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8E6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90% of life spent indoors. Indoor air 2-5x more polluted than outdoor. Zero binding standards. Zero continuous monitoring. Until now.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0" y="4773168"/>
            <a:ext cx="9144000" cy="370332"/>
          </a:xfrm>
          <a:prstGeom prst="rect">
            <a:avLst/>
          </a:prstGeom>
          <a:solidFill>
            <a:srgbClr val="0D5562">
              <a:alpha val="70000"/>
            </a:srgbClr>
          </a:solidFill>
          <a:ln w="12700">
            <a:solidFill>
              <a:srgbClr val="0D5562">
                <a:alpha val="7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74320" y="4773168"/>
            <a:ext cx="8595360" cy="3703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C8E6EA"/>
                </a:solidFill>
              </a:rPr>
              <a:t>Investor Strategy Document  |  March 2026  |  CONFIDENTIAL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0" cy="5143500"/>
          </a:xfrm>
          <a:prstGeom prst="rect">
            <a:avLst/>
          </a:prstGeom>
          <a:solidFill>
            <a:srgbClr val="001B26"/>
          </a:solidFill>
          <a:ln w="12700">
            <a:solidFill>
              <a:srgbClr val="001B2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1097280" y="2926080"/>
            <a:ext cx="3657600" cy="3657600"/>
          </a:xfrm>
          <a:prstGeom prst="ellipse">
            <a:avLst/>
          </a:prstGeom>
          <a:solidFill>
            <a:srgbClr val="0D5562">
              <a:alpha val="18000"/>
            </a:srgbClr>
          </a:solidFill>
          <a:ln w="12700">
            <a:solidFill>
              <a:srgbClr val="0D5562">
                <a:alpha val="18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828800" y="-731520"/>
            <a:ext cx="2286000" cy="2286000"/>
          </a:xfrm>
          <a:prstGeom prst="ellipse">
            <a:avLst/>
          </a:prstGeom>
          <a:solidFill>
            <a:srgbClr val="1A7A8A">
              <a:alpha val="18000"/>
            </a:srgbClr>
          </a:solidFill>
          <a:ln w="12700">
            <a:solidFill>
              <a:srgbClr val="1A7A8A">
                <a:alpha val="18000"/>
              </a:srgbClr>
            </a:solidFill>
            <a:prstDash val="solid"/>
          </a:ln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5760" y="438912"/>
            <a:ext cx="658368" cy="658368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347472" y="1234440"/>
            <a:ext cx="27432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Team</a:t>
            </a:r>
            <a:endParaRPr lang="en-US" sz="3000" dirty="0"/>
          </a:p>
        </p:txBody>
      </p:sp>
      <p:sp>
        <p:nvSpPr>
          <p:cNvPr id="7" name="Text 4"/>
          <p:cNvSpPr/>
          <p:nvPr/>
        </p:nvSpPr>
        <p:spPr>
          <a:xfrm>
            <a:off x="347472" y="1993392"/>
            <a:ext cx="27432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8E6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Building the dataset that changes how the world understands disease.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347472" y="3520440"/>
            <a:ext cx="27432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48A9B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"Anywhere a human breathes,</a:t>
            </a:r>
            <a:endParaRPr lang="en-US" sz="1300" dirty="0"/>
          </a:p>
          <a:p>
            <a:pPr indent="0" marL="0">
              <a:buNone/>
            </a:pPr>
            <a:r>
              <a:rPr lang="en-US" sz="1300" i="1" dirty="0">
                <a:solidFill>
                  <a:srgbClr val="48A9B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Aeritas belongs."</a:t>
            </a:r>
            <a:endParaRPr lang="en-US" sz="1300" dirty="0"/>
          </a:p>
        </p:txBody>
      </p:sp>
      <p:sp>
        <p:nvSpPr>
          <p:cNvPr id="9" name="Shape 6"/>
          <p:cNvSpPr/>
          <p:nvPr/>
        </p:nvSpPr>
        <p:spPr>
          <a:xfrm>
            <a:off x="3401568" y="201168"/>
            <a:ext cx="5394960" cy="1078992"/>
          </a:xfrm>
          <a:prstGeom prst="rect">
            <a:avLst/>
          </a:prstGeom>
          <a:solidFill>
            <a:srgbClr val="F0F8FA"/>
          </a:solidFill>
          <a:ln w="12700">
            <a:solidFill>
              <a:srgbClr val="DDE8E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3401568" y="201168"/>
            <a:ext cx="73152" cy="1078992"/>
          </a:xfrm>
          <a:prstGeom prst="rect">
            <a:avLst/>
          </a:prstGeom>
          <a:solidFill>
            <a:srgbClr val="0D5562"/>
          </a:solidFill>
          <a:ln w="12700">
            <a:solidFill>
              <a:srgbClr val="0D5562"/>
            </a:solidFill>
            <a:prstDash val="solid"/>
          </a:ln>
        </p:spPr>
      </p:sp>
      <p:sp>
        <p:nvSpPr>
          <p:cNvPr id="11" name="Shape 8"/>
          <p:cNvSpPr/>
          <p:nvPr/>
        </p:nvSpPr>
        <p:spPr>
          <a:xfrm>
            <a:off x="3584448" y="457200"/>
            <a:ext cx="566928" cy="566928"/>
          </a:xfrm>
          <a:prstGeom prst="ellipse">
            <a:avLst/>
          </a:prstGeom>
          <a:solidFill>
            <a:srgbClr val="0D5562"/>
          </a:solidFill>
          <a:ln w="12700">
            <a:solidFill>
              <a:srgbClr val="0D5562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3584448" y="45720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</a:t>
            </a:r>
            <a:endParaRPr lang="en-US" sz="2000" dirty="0"/>
          </a:p>
        </p:txBody>
      </p:sp>
      <p:sp>
        <p:nvSpPr>
          <p:cNvPr id="13" name="Text 10"/>
          <p:cNvSpPr/>
          <p:nvPr/>
        </p:nvSpPr>
        <p:spPr>
          <a:xfrm>
            <a:off x="4279392" y="274320"/>
            <a:ext cx="2286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2B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Charlie Kodatt</a:t>
            </a:r>
            <a:endParaRPr lang="en-US" sz="1300" dirty="0"/>
          </a:p>
        </p:txBody>
      </p:sp>
      <p:sp>
        <p:nvSpPr>
          <p:cNvPr id="14" name="Text 11"/>
          <p:cNvSpPr/>
          <p:nvPr/>
        </p:nvSpPr>
        <p:spPr>
          <a:xfrm>
            <a:off x="4279392" y="585216"/>
            <a:ext cx="2560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A7D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Chief Executive Officer  |  Executive</a:t>
            </a:r>
            <a:endParaRPr lang="en-US" sz="1000" dirty="0"/>
          </a:p>
        </p:txBody>
      </p:sp>
      <p:sp>
        <p:nvSpPr>
          <p:cNvPr id="15" name="Text 12"/>
          <p:cNvSpPr/>
          <p:nvPr/>
        </p:nvSpPr>
        <p:spPr>
          <a:xfrm>
            <a:off x="4279392" y="877824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D55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Success Metric: Raising capital</a:t>
            </a:r>
            <a:endParaRPr lang="en-US" sz="1000" dirty="0"/>
          </a:p>
        </p:txBody>
      </p:sp>
      <p:sp>
        <p:nvSpPr>
          <p:cNvPr id="16" name="Text 13"/>
          <p:cNvSpPr/>
          <p:nvPr/>
        </p:nvSpPr>
        <p:spPr>
          <a:xfrm>
            <a:off x="6903720" y="384048"/>
            <a:ext cx="171907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A7D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Financial oversight, Company concept</a:t>
            </a:r>
            <a:endParaRPr lang="en-US" sz="1000" dirty="0"/>
          </a:p>
        </p:txBody>
      </p:sp>
      <p:sp>
        <p:nvSpPr>
          <p:cNvPr id="17" name="Shape 14"/>
          <p:cNvSpPr/>
          <p:nvPr/>
        </p:nvSpPr>
        <p:spPr>
          <a:xfrm>
            <a:off x="3401568" y="1408176"/>
            <a:ext cx="5394960" cy="1078992"/>
          </a:xfrm>
          <a:prstGeom prst="rect">
            <a:avLst/>
          </a:prstGeom>
          <a:solidFill>
            <a:srgbClr val="F0F8FA"/>
          </a:solidFill>
          <a:ln w="12700">
            <a:solidFill>
              <a:srgbClr val="DDE8E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8" name="Shape 15"/>
          <p:cNvSpPr/>
          <p:nvPr/>
        </p:nvSpPr>
        <p:spPr>
          <a:xfrm>
            <a:off x="3401568" y="1408176"/>
            <a:ext cx="73152" cy="1078992"/>
          </a:xfrm>
          <a:prstGeom prst="rect">
            <a:avLst/>
          </a:prstGeom>
          <a:solidFill>
            <a:srgbClr val="1A7A8A"/>
          </a:solidFill>
          <a:ln w="12700">
            <a:solidFill>
              <a:srgbClr val="1A7A8A"/>
            </a:solidFill>
            <a:prstDash val="solid"/>
          </a:ln>
        </p:spPr>
      </p:sp>
      <p:sp>
        <p:nvSpPr>
          <p:cNvPr id="19" name="Shape 16"/>
          <p:cNvSpPr/>
          <p:nvPr/>
        </p:nvSpPr>
        <p:spPr>
          <a:xfrm>
            <a:off x="3584448" y="1664208"/>
            <a:ext cx="566928" cy="566928"/>
          </a:xfrm>
          <a:prstGeom prst="ellipse">
            <a:avLst/>
          </a:prstGeom>
          <a:solidFill>
            <a:srgbClr val="1A7A8A"/>
          </a:solidFill>
          <a:ln w="12700">
            <a:solidFill>
              <a:srgbClr val="1A7A8A"/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3584448" y="1664208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</a:t>
            </a:r>
            <a:endParaRPr lang="en-US" sz="2000" dirty="0"/>
          </a:p>
        </p:txBody>
      </p:sp>
      <p:sp>
        <p:nvSpPr>
          <p:cNvPr id="21" name="Text 18"/>
          <p:cNvSpPr/>
          <p:nvPr/>
        </p:nvSpPr>
        <p:spPr>
          <a:xfrm>
            <a:off x="4279392" y="1481328"/>
            <a:ext cx="2286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2B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Aung</a:t>
            </a:r>
            <a:endParaRPr lang="en-US" sz="1300" dirty="0"/>
          </a:p>
        </p:txBody>
      </p:sp>
      <p:sp>
        <p:nvSpPr>
          <p:cNvPr id="22" name="Text 19"/>
          <p:cNvSpPr/>
          <p:nvPr/>
        </p:nvSpPr>
        <p:spPr>
          <a:xfrm>
            <a:off x="4279392" y="1792224"/>
            <a:ext cx="2560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A7D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VP Product Development  |  Product</a:t>
            </a:r>
            <a:endParaRPr lang="en-US" sz="1000" dirty="0"/>
          </a:p>
        </p:txBody>
      </p:sp>
      <p:sp>
        <p:nvSpPr>
          <p:cNvPr id="23" name="Text 20"/>
          <p:cNvSpPr/>
          <p:nvPr/>
        </p:nvSpPr>
        <p:spPr>
          <a:xfrm>
            <a:off x="4279392" y="2084832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D55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Success Metric: Working model</a:t>
            </a:r>
            <a:endParaRPr lang="en-US" sz="1000" dirty="0"/>
          </a:p>
        </p:txBody>
      </p:sp>
      <p:sp>
        <p:nvSpPr>
          <p:cNvPr id="24" name="Text 21"/>
          <p:cNvSpPr/>
          <p:nvPr/>
        </p:nvSpPr>
        <p:spPr>
          <a:xfrm>
            <a:off x="6903720" y="1591056"/>
            <a:ext cx="171907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A7D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 engineering</a:t>
            </a:r>
            <a:endParaRPr lang="en-US" sz="1000" dirty="0"/>
          </a:p>
        </p:txBody>
      </p:sp>
      <p:sp>
        <p:nvSpPr>
          <p:cNvPr id="25" name="Shape 22"/>
          <p:cNvSpPr/>
          <p:nvPr/>
        </p:nvSpPr>
        <p:spPr>
          <a:xfrm>
            <a:off x="3401568" y="2615184"/>
            <a:ext cx="5394960" cy="1078992"/>
          </a:xfrm>
          <a:prstGeom prst="rect">
            <a:avLst/>
          </a:prstGeom>
          <a:solidFill>
            <a:srgbClr val="F0F8FA"/>
          </a:solidFill>
          <a:ln w="12700">
            <a:solidFill>
              <a:srgbClr val="DDE8E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26" name="Shape 23"/>
          <p:cNvSpPr/>
          <p:nvPr/>
        </p:nvSpPr>
        <p:spPr>
          <a:xfrm>
            <a:off x="3401568" y="2615184"/>
            <a:ext cx="73152" cy="1078992"/>
          </a:xfrm>
          <a:prstGeom prst="rect">
            <a:avLst/>
          </a:prstGeom>
          <a:solidFill>
            <a:srgbClr val="0D5562"/>
          </a:solidFill>
          <a:ln w="12700">
            <a:solidFill>
              <a:srgbClr val="0D5562"/>
            </a:solidFill>
            <a:prstDash val="solid"/>
          </a:ln>
        </p:spPr>
      </p:sp>
      <p:sp>
        <p:nvSpPr>
          <p:cNvPr id="27" name="Shape 24"/>
          <p:cNvSpPr/>
          <p:nvPr/>
        </p:nvSpPr>
        <p:spPr>
          <a:xfrm>
            <a:off x="3584448" y="2871216"/>
            <a:ext cx="566928" cy="566928"/>
          </a:xfrm>
          <a:prstGeom prst="ellipse">
            <a:avLst/>
          </a:prstGeom>
          <a:solidFill>
            <a:srgbClr val="0D5562"/>
          </a:solidFill>
          <a:ln w="12700">
            <a:solidFill>
              <a:srgbClr val="0D5562"/>
            </a:solidFill>
            <a:prstDash val="solid"/>
          </a:ln>
        </p:spPr>
      </p:sp>
      <p:sp>
        <p:nvSpPr>
          <p:cNvPr id="28" name="Text 25"/>
          <p:cNvSpPr/>
          <p:nvPr/>
        </p:nvSpPr>
        <p:spPr>
          <a:xfrm>
            <a:off x="3584448" y="2871216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B</a:t>
            </a:r>
            <a:endParaRPr lang="en-US" sz="2000" dirty="0"/>
          </a:p>
        </p:txBody>
      </p:sp>
      <p:sp>
        <p:nvSpPr>
          <p:cNvPr id="29" name="Text 26"/>
          <p:cNvSpPr/>
          <p:nvPr/>
        </p:nvSpPr>
        <p:spPr>
          <a:xfrm>
            <a:off x="4279392" y="2688336"/>
            <a:ext cx="2286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2B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Brandon</a:t>
            </a:r>
            <a:endParaRPr lang="en-US" sz="1300" dirty="0"/>
          </a:p>
        </p:txBody>
      </p:sp>
      <p:sp>
        <p:nvSpPr>
          <p:cNvPr id="30" name="Text 27"/>
          <p:cNvSpPr/>
          <p:nvPr/>
        </p:nvSpPr>
        <p:spPr>
          <a:xfrm>
            <a:off x="4279392" y="2999232"/>
            <a:ext cx="2560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A7D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VP Engineering  |  Engineering</a:t>
            </a:r>
            <a:endParaRPr lang="en-US" sz="1000" dirty="0"/>
          </a:p>
        </p:txBody>
      </p:sp>
      <p:sp>
        <p:nvSpPr>
          <p:cNvPr id="31" name="Text 28"/>
          <p:cNvSpPr/>
          <p:nvPr/>
        </p:nvSpPr>
        <p:spPr>
          <a:xfrm>
            <a:off x="4279392" y="3291840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D55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Success Metric: Product delivery</a:t>
            </a:r>
            <a:endParaRPr lang="en-US" sz="1000" dirty="0"/>
          </a:p>
        </p:txBody>
      </p:sp>
      <p:sp>
        <p:nvSpPr>
          <p:cNvPr id="32" name="Text 29"/>
          <p:cNvSpPr/>
          <p:nvPr/>
        </p:nvSpPr>
        <p:spPr>
          <a:xfrm>
            <a:off x="6903720" y="2798064"/>
            <a:ext cx="171907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A7D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Technical architecture</a:t>
            </a:r>
            <a:endParaRPr lang="en-US" sz="1000" dirty="0"/>
          </a:p>
        </p:txBody>
      </p:sp>
      <p:sp>
        <p:nvSpPr>
          <p:cNvPr id="33" name="Shape 30"/>
          <p:cNvSpPr/>
          <p:nvPr/>
        </p:nvSpPr>
        <p:spPr>
          <a:xfrm>
            <a:off x="3401568" y="3822192"/>
            <a:ext cx="5394960" cy="1078992"/>
          </a:xfrm>
          <a:prstGeom prst="rect">
            <a:avLst/>
          </a:prstGeom>
          <a:solidFill>
            <a:srgbClr val="F0F8FA"/>
          </a:solidFill>
          <a:ln w="12700">
            <a:solidFill>
              <a:srgbClr val="DDE8E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34" name="Shape 31"/>
          <p:cNvSpPr/>
          <p:nvPr/>
        </p:nvSpPr>
        <p:spPr>
          <a:xfrm>
            <a:off x="3401568" y="3822192"/>
            <a:ext cx="73152" cy="1078992"/>
          </a:xfrm>
          <a:prstGeom prst="rect">
            <a:avLst/>
          </a:prstGeom>
          <a:solidFill>
            <a:srgbClr val="1A7A8A"/>
          </a:solidFill>
          <a:ln w="12700">
            <a:solidFill>
              <a:srgbClr val="1A7A8A"/>
            </a:solidFill>
            <a:prstDash val="solid"/>
          </a:ln>
        </p:spPr>
      </p:sp>
      <p:sp>
        <p:nvSpPr>
          <p:cNvPr id="35" name="Shape 32"/>
          <p:cNvSpPr/>
          <p:nvPr/>
        </p:nvSpPr>
        <p:spPr>
          <a:xfrm>
            <a:off x="3584448" y="4078224"/>
            <a:ext cx="566928" cy="566928"/>
          </a:xfrm>
          <a:prstGeom prst="ellipse">
            <a:avLst/>
          </a:prstGeom>
          <a:solidFill>
            <a:srgbClr val="1A7A8A"/>
          </a:solidFill>
          <a:ln w="12700">
            <a:solidFill>
              <a:srgbClr val="1A7A8A"/>
            </a:solidFill>
            <a:prstDash val="solid"/>
          </a:ln>
        </p:spPr>
      </p:sp>
      <p:sp>
        <p:nvSpPr>
          <p:cNvPr id="36" name="Text 33"/>
          <p:cNvSpPr/>
          <p:nvPr/>
        </p:nvSpPr>
        <p:spPr>
          <a:xfrm>
            <a:off x="3584448" y="4078224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</a:t>
            </a:r>
            <a:endParaRPr lang="en-US" sz="2000" dirty="0"/>
          </a:p>
        </p:txBody>
      </p:sp>
      <p:sp>
        <p:nvSpPr>
          <p:cNvPr id="37" name="Text 34"/>
          <p:cNvSpPr/>
          <p:nvPr/>
        </p:nvSpPr>
        <p:spPr>
          <a:xfrm>
            <a:off x="4279392" y="3895344"/>
            <a:ext cx="2286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2B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Tom</a:t>
            </a:r>
            <a:endParaRPr lang="en-US" sz="1300" dirty="0"/>
          </a:p>
        </p:txBody>
      </p:sp>
      <p:sp>
        <p:nvSpPr>
          <p:cNvPr id="38" name="Text 35"/>
          <p:cNvSpPr/>
          <p:nvPr/>
        </p:nvSpPr>
        <p:spPr>
          <a:xfrm>
            <a:off x="4279392" y="4206240"/>
            <a:ext cx="2560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A7D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VP Operations  |  Operations</a:t>
            </a:r>
            <a:endParaRPr lang="en-US" sz="1000" dirty="0"/>
          </a:p>
        </p:txBody>
      </p:sp>
      <p:sp>
        <p:nvSpPr>
          <p:cNvPr id="39" name="Text 36"/>
          <p:cNvSpPr/>
          <p:nvPr/>
        </p:nvSpPr>
        <p:spPr>
          <a:xfrm>
            <a:off x="4279392" y="4498848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D55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Success Metric: Customer acquisition</a:t>
            </a:r>
            <a:endParaRPr lang="en-US" sz="1000" dirty="0"/>
          </a:p>
        </p:txBody>
      </p:sp>
      <p:sp>
        <p:nvSpPr>
          <p:cNvPr id="40" name="Text 37"/>
          <p:cNvSpPr/>
          <p:nvPr/>
        </p:nvSpPr>
        <p:spPr>
          <a:xfrm>
            <a:off x="6903720" y="4005072"/>
            <a:ext cx="171907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A7D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Strategic planning, Presentations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0F8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01B26"/>
          </a:solidFill>
          <a:ln w="12700">
            <a:solidFill>
              <a:srgbClr val="001B2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0"/>
            <a:ext cx="59436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Expansion Roadmap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5943600" y="0"/>
            <a:ext cx="292608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C8E6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Anywhere a Human Breathes, Aeritas Belongs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320040" y="1078992"/>
            <a:ext cx="2697480" cy="3520440"/>
          </a:xfrm>
          <a:prstGeom prst="rect">
            <a:avLst/>
          </a:prstGeom>
          <a:solidFill>
            <a:srgbClr val="FFFFFF"/>
          </a:solidFill>
          <a:ln w="12700">
            <a:solidFill>
              <a:srgbClr val="DDE8E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20040" y="1078992"/>
            <a:ext cx="2697480" cy="621792"/>
          </a:xfrm>
          <a:prstGeom prst="rect">
            <a:avLst/>
          </a:prstGeom>
          <a:solidFill>
            <a:srgbClr val="001B26"/>
          </a:solidFill>
          <a:ln w="12700">
            <a:solidFill>
              <a:srgbClr val="001B2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1115568"/>
            <a:ext cx="2423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C8E6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1-2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57200" y="1389888"/>
            <a:ext cx="2423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HVAC Wedge</a:t>
            </a:r>
            <a:endParaRPr lang="en-US" sz="1300" dirty="0"/>
          </a:p>
        </p:txBody>
      </p:sp>
      <p:pic>
        <p:nvPicPr>
          <p:cNvPr id="9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1847088"/>
            <a:ext cx="201168" cy="201168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758952" y="1810512"/>
            <a:ext cx="217627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D2B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20-50 HVAC partners</a:t>
            </a:r>
            <a:endParaRPr lang="en-US" sz="1100" dirty="0"/>
          </a:p>
        </p:txBody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377440"/>
            <a:ext cx="201168" cy="201168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758952" y="2340864"/>
            <a:ext cx="217627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D2B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10K-50K monitored homes</a:t>
            </a:r>
            <a:endParaRPr lang="en-US" sz="1100" dirty="0"/>
          </a:p>
        </p:txBody>
      </p:sp>
      <p:pic>
        <p:nvPicPr>
          <p:cNvPr id="13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907792"/>
            <a:ext cx="201168" cy="201168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758952" y="2871216"/>
            <a:ext cx="217627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D2B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model baseline built</a:t>
            </a:r>
            <a:endParaRPr lang="en-US" sz="1100" dirty="0"/>
          </a:p>
        </p:txBody>
      </p:sp>
      <p:pic>
        <p:nvPicPr>
          <p:cNvPr id="1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3438144"/>
            <a:ext cx="201168" cy="201168"/>
          </a:xfrm>
          <a:prstGeom prst="rect">
            <a:avLst/>
          </a:prstGeom>
        </p:spPr>
      </p:pic>
      <p:sp>
        <p:nvSpPr>
          <p:cNvPr id="16" name="Text 10"/>
          <p:cNvSpPr/>
          <p:nvPr/>
        </p:nvSpPr>
        <p:spPr>
          <a:xfrm>
            <a:off x="758952" y="3401568"/>
            <a:ext cx="217627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D2B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 academic publications</a:t>
            </a:r>
            <a:endParaRPr lang="en-US" sz="1100" dirty="0"/>
          </a:p>
        </p:txBody>
      </p:sp>
      <p:pic>
        <p:nvPicPr>
          <p:cNvPr id="17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" y="3968496"/>
            <a:ext cx="201168" cy="201168"/>
          </a:xfrm>
          <a:prstGeom prst="rect">
            <a:avLst/>
          </a:prstGeom>
        </p:spPr>
      </p:pic>
      <p:sp>
        <p:nvSpPr>
          <p:cNvPr id="18" name="Text 11"/>
          <p:cNvSpPr/>
          <p:nvPr/>
        </p:nvSpPr>
        <p:spPr>
          <a:xfrm>
            <a:off x="758952" y="3931920"/>
            <a:ext cx="217627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D2B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$3M-$15M ARR</a:t>
            </a:r>
            <a:endParaRPr lang="en-US" sz="1100" dirty="0"/>
          </a:p>
        </p:txBody>
      </p:sp>
      <p:sp>
        <p:nvSpPr>
          <p:cNvPr id="19" name="Shape 12"/>
          <p:cNvSpPr/>
          <p:nvPr/>
        </p:nvSpPr>
        <p:spPr>
          <a:xfrm>
            <a:off x="3172968" y="1078992"/>
            <a:ext cx="2697480" cy="3520440"/>
          </a:xfrm>
          <a:prstGeom prst="rect">
            <a:avLst/>
          </a:prstGeom>
          <a:solidFill>
            <a:srgbClr val="FFFFFF"/>
          </a:solidFill>
          <a:ln w="12700">
            <a:solidFill>
              <a:srgbClr val="DDE8E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20" name="Shape 13"/>
          <p:cNvSpPr/>
          <p:nvPr/>
        </p:nvSpPr>
        <p:spPr>
          <a:xfrm>
            <a:off x="3172968" y="1078992"/>
            <a:ext cx="2697480" cy="621792"/>
          </a:xfrm>
          <a:prstGeom prst="rect">
            <a:avLst/>
          </a:prstGeom>
          <a:solidFill>
            <a:srgbClr val="0D5562"/>
          </a:solidFill>
          <a:ln w="12700">
            <a:solidFill>
              <a:srgbClr val="0D5562"/>
            </a:solidFill>
            <a:prstDash val="solid"/>
          </a:ln>
        </p:spPr>
      </p:sp>
      <p:sp>
        <p:nvSpPr>
          <p:cNvPr id="21" name="Text 14"/>
          <p:cNvSpPr/>
          <p:nvPr/>
        </p:nvSpPr>
        <p:spPr>
          <a:xfrm>
            <a:off x="3310128" y="1115568"/>
            <a:ext cx="2423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C8E6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3-4</a:t>
            </a:r>
            <a:endParaRPr lang="en-US" sz="1000" dirty="0"/>
          </a:p>
        </p:txBody>
      </p:sp>
      <p:sp>
        <p:nvSpPr>
          <p:cNvPr id="22" name="Text 15"/>
          <p:cNvSpPr/>
          <p:nvPr/>
        </p:nvSpPr>
        <p:spPr>
          <a:xfrm>
            <a:off x="3310128" y="1389888"/>
            <a:ext cx="2423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Platform Expansion</a:t>
            </a:r>
            <a:endParaRPr lang="en-US" sz="1300" dirty="0"/>
          </a:p>
        </p:txBody>
      </p:sp>
      <p:pic>
        <p:nvPicPr>
          <p:cNvPr id="23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10128" y="1847088"/>
            <a:ext cx="201168" cy="201168"/>
          </a:xfrm>
          <a:prstGeom prst="rect">
            <a:avLst/>
          </a:prstGeom>
        </p:spPr>
      </p:pic>
      <p:sp>
        <p:nvSpPr>
          <p:cNvPr id="24" name="Text 16"/>
          <p:cNvSpPr/>
          <p:nvPr/>
        </p:nvSpPr>
        <p:spPr>
          <a:xfrm>
            <a:off x="3611880" y="1810512"/>
            <a:ext cx="217627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D2B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Commercial buildings + schools</a:t>
            </a:r>
            <a:endParaRPr lang="en-US" sz="1100" dirty="0"/>
          </a:p>
        </p:txBody>
      </p:sp>
      <p:pic>
        <p:nvPicPr>
          <p:cNvPr id="25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10128" y="2377440"/>
            <a:ext cx="201168" cy="201168"/>
          </a:xfrm>
          <a:prstGeom prst="rect">
            <a:avLst/>
          </a:prstGeom>
        </p:spPr>
      </p:pic>
      <p:sp>
        <p:nvSpPr>
          <p:cNvPr id="26" name="Text 17"/>
          <p:cNvSpPr/>
          <p:nvPr/>
        </p:nvSpPr>
        <p:spPr>
          <a:xfrm>
            <a:off x="3611880" y="2340864"/>
            <a:ext cx="217627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D2B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licensing to insurers</a:t>
            </a:r>
            <a:endParaRPr lang="en-US" sz="1100" dirty="0"/>
          </a:p>
        </p:txBody>
      </p:sp>
      <p:pic>
        <p:nvPicPr>
          <p:cNvPr id="27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10128" y="2907792"/>
            <a:ext cx="201168" cy="201168"/>
          </a:xfrm>
          <a:prstGeom prst="rect">
            <a:avLst/>
          </a:prstGeom>
        </p:spPr>
      </p:pic>
      <p:sp>
        <p:nvSpPr>
          <p:cNvPr id="28" name="Text 18"/>
          <p:cNvSpPr/>
          <p:nvPr/>
        </p:nvSpPr>
        <p:spPr>
          <a:xfrm>
            <a:off x="3611880" y="2871216"/>
            <a:ext cx="217627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D2B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Pharma RWE partnerships</a:t>
            </a:r>
            <a:endParaRPr lang="en-US" sz="1100" dirty="0"/>
          </a:p>
        </p:txBody>
      </p:sp>
      <p:pic>
        <p:nvPicPr>
          <p:cNvPr id="29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310128" y="3438144"/>
            <a:ext cx="201168" cy="201168"/>
          </a:xfrm>
          <a:prstGeom prst="rect">
            <a:avLst/>
          </a:prstGeom>
        </p:spPr>
      </p:pic>
      <p:sp>
        <p:nvSpPr>
          <p:cNvPr id="30" name="Text 19"/>
          <p:cNvSpPr/>
          <p:nvPr/>
        </p:nvSpPr>
        <p:spPr>
          <a:xfrm>
            <a:off x="3611880" y="3401568"/>
            <a:ext cx="217627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D2B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ARPA-H Exposome Project submission</a:t>
            </a:r>
            <a:endParaRPr lang="en-US" sz="1100" dirty="0"/>
          </a:p>
        </p:txBody>
      </p:sp>
      <p:pic>
        <p:nvPicPr>
          <p:cNvPr id="3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310128" y="3968496"/>
            <a:ext cx="201168" cy="201168"/>
          </a:xfrm>
          <a:prstGeom prst="rect">
            <a:avLst/>
          </a:prstGeom>
        </p:spPr>
      </p:pic>
      <p:sp>
        <p:nvSpPr>
          <p:cNvPr id="32" name="Text 20"/>
          <p:cNvSpPr/>
          <p:nvPr/>
        </p:nvSpPr>
        <p:spPr>
          <a:xfrm>
            <a:off x="3611880" y="3931920"/>
            <a:ext cx="217627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D2B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$45M-$200M ARR</a:t>
            </a:r>
            <a:endParaRPr lang="en-US" sz="1100" dirty="0"/>
          </a:p>
        </p:txBody>
      </p:sp>
      <p:sp>
        <p:nvSpPr>
          <p:cNvPr id="33" name="Shape 21"/>
          <p:cNvSpPr/>
          <p:nvPr/>
        </p:nvSpPr>
        <p:spPr>
          <a:xfrm>
            <a:off x="6025896" y="1078992"/>
            <a:ext cx="2697480" cy="3520440"/>
          </a:xfrm>
          <a:prstGeom prst="rect">
            <a:avLst/>
          </a:prstGeom>
          <a:solidFill>
            <a:srgbClr val="FFFFFF"/>
          </a:solidFill>
          <a:ln w="12700">
            <a:solidFill>
              <a:srgbClr val="DDE8E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34" name="Shape 22"/>
          <p:cNvSpPr/>
          <p:nvPr/>
        </p:nvSpPr>
        <p:spPr>
          <a:xfrm>
            <a:off x="6025896" y="1078992"/>
            <a:ext cx="2697480" cy="621792"/>
          </a:xfrm>
          <a:prstGeom prst="rect">
            <a:avLst/>
          </a:prstGeom>
          <a:solidFill>
            <a:srgbClr val="1A7A8A"/>
          </a:solidFill>
          <a:ln w="12700">
            <a:solidFill>
              <a:srgbClr val="1A7A8A"/>
            </a:solidFill>
            <a:prstDash val="solid"/>
          </a:ln>
        </p:spPr>
      </p:sp>
      <p:sp>
        <p:nvSpPr>
          <p:cNvPr id="35" name="Text 23"/>
          <p:cNvSpPr/>
          <p:nvPr/>
        </p:nvSpPr>
        <p:spPr>
          <a:xfrm>
            <a:off x="6163056" y="1115568"/>
            <a:ext cx="2423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C8E6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5-10</a:t>
            </a:r>
            <a:endParaRPr lang="en-US" sz="1000" dirty="0"/>
          </a:p>
        </p:txBody>
      </p:sp>
      <p:sp>
        <p:nvSpPr>
          <p:cNvPr id="36" name="Text 24"/>
          <p:cNvSpPr/>
          <p:nvPr/>
        </p:nvSpPr>
        <p:spPr>
          <a:xfrm>
            <a:off x="6163056" y="1389888"/>
            <a:ext cx="2423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Infrastructure Status</a:t>
            </a:r>
            <a:endParaRPr lang="en-US" sz="1300" dirty="0"/>
          </a:p>
        </p:txBody>
      </p:sp>
      <p:pic>
        <p:nvPicPr>
          <p:cNvPr id="37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63056" y="1847088"/>
            <a:ext cx="201168" cy="201168"/>
          </a:xfrm>
          <a:prstGeom prst="rect">
            <a:avLst/>
          </a:prstGeom>
        </p:spPr>
      </p:pic>
      <p:sp>
        <p:nvSpPr>
          <p:cNvPr id="38" name="Text 25"/>
          <p:cNvSpPr/>
          <p:nvPr/>
        </p:nvSpPr>
        <p:spPr>
          <a:xfrm>
            <a:off x="6464808" y="1810512"/>
            <a:ext cx="217627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D2B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EPA cites Aeritas in rulemaking</a:t>
            </a:r>
            <a:endParaRPr lang="en-US" sz="1100" dirty="0"/>
          </a:p>
        </p:txBody>
      </p:sp>
      <p:pic>
        <p:nvPicPr>
          <p:cNvPr id="39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163056" y="2377440"/>
            <a:ext cx="201168" cy="201168"/>
          </a:xfrm>
          <a:prstGeom prst="rect">
            <a:avLst/>
          </a:prstGeom>
        </p:spPr>
      </p:pic>
      <p:sp>
        <p:nvSpPr>
          <p:cNvPr id="40" name="Text 26"/>
          <p:cNvSpPr/>
          <p:nvPr/>
        </p:nvSpPr>
        <p:spPr>
          <a:xfrm>
            <a:off x="6464808" y="2340864"/>
            <a:ext cx="217627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D2B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ICC building codes reference Aeritas data</a:t>
            </a:r>
            <a:endParaRPr lang="en-US" sz="1100" dirty="0"/>
          </a:p>
        </p:txBody>
      </p:sp>
      <p:pic>
        <p:nvPicPr>
          <p:cNvPr id="41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163056" y="2907792"/>
            <a:ext cx="201168" cy="201168"/>
          </a:xfrm>
          <a:prstGeom prst="rect">
            <a:avLst/>
          </a:prstGeom>
        </p:spPr>
      </p:pic>
      <p:sp>
        <p:nvSpPr>
          <p:cNvPr id="42" name="Text 27"/>
          <p:cNvSpPr/>
          <p:nvPr/>
        </p:nvSpPr>
        <p:spPr>
          <a:xfrm>
            <a:off x="6464808" y="2871216"/>
            <a:ext cx="217627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D2B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guidelines updated with Aeritas evidence</a:t>
            </a:r>
            <a:endParaRPr lang="en-US" sz="1100" dirty="0"/>
          </a:p>
        </p:txBody>
      </p:sp>
      <p:pic>
        <p:nvPicPr>
          <p:cNvPr id="43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163056" y="3438144"/>
            <a:ext cx="201168" cy="201168"/>
          </a:xfrm>
          <a:prstGeom prst="rect">
            <a:avLst/>
          </a:prstGeom>
        </p:spPr>
      </p:pic>
      <p:sp>
        <p:nvSpPr>
          <p:cNvPr id="44" name="Text 28"/>
          <p:cNvSpPr/>
          <p:nvPr/>
        </p:nvSpPr>
        <p:spPr>
          <a:xfrm>
            <a:off x="6464808" y="3401568"/>
            <a:ext cx="217627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D2B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$300M+ ARR — IPO ready</a:t>
            </a:r>
            <a:endParaRPr lang="en-US" sz="1100" dirty="0"/>
          </a:p>
        </p:txBody>
      </p:sp>
      <p:pic>
        <p:nvPicPr>
          <p:cNvPr id="45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6163056" y="3968496"/>
            <a:ext cx="201168" cy="201168"/>
          </a:xfrm>
          <a:prstGeom prst="rect">
            <a:avLst/>
          </a:prstGeom>
        </p:spPr>
      </p:pic>
      <p:sp>
        <p:nvSpPr>
          <p:cNvPr id="46" name="Text 29"/>
          <p:cNvSpPr/>
          <p:nvPr/>
        </p:nvSpPr>
        <p:spPr>
          <a:xfrm>
            <a:off x="6464808" y="3931920"/>
            <a:ext cx="217627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D2B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$10B BHAG by 2036</a:t>
            </a:r>
            <a:endParaRPr lang="en-US" sz="1100" dirty="0"/>
          </a:p>
        </p:txBody>
      </p:sp>
      <p:sp>
        <p:nvSpPr>
          <p:cNvPr id="47" name="Text 30"/>
          <p:cNvSpPr/>
          <p:nvPr/>
        </p:nvSpPr>
        <p:spPr>
          <a:xfrm>
            <a:off x="347472" y="4663440"/>
            <a:ext cx="8412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2B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Vertical Expansion Markets</a:t>
            </a:r>
            <a:endParaRPr lang="en-US" sz="1300" dirty="0"/>
          </a:p>
        </p:txBody>
      </p:sp>
      <p:sp>
        <p:nvSpPr>
          <p:cNvPr id="48" name="Shape 31"/>
          <p:cNvSpPr/>
          <p:nvPr/>
        </p:nvSpPr>
        <p:spPr>
          <a:xfrm>
            <a:off x="347472" y="4992624"/>
            <a:ext cx="1664208" cy="274320"/>
          </a:xfrm>
          <a:prstGeom prst="rect">
            <a:avLst/>
          </a:prstGeom>
          <a:solidFill>
            <a:srgbClr val="0D5562"/>
          </a:solidFill>
          <a:ln w="12700">
            <a:solidFill>
              <a:srgbClr val="0D5562"/>
            </a:solidFill>
            <a:prstDash val="solid"/>
          </a:ln>
        </p:spPr>
      </p:sp>
      <p:sp>
        <p:nvSpPr>
          <p:cNvPr id="49" name="Text 32"/>
          <p:cNvSpPr/>
          <p:nvPr/>
        </p:nvSpPr>
        <p:spPr>
          <a:xfrm>
            <a:off x="402336" y="5010912"/>
            <a:ext cx="1554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Commercial Buildings</a:t>
            </a:r>
            <a:endParaRPr lang="en-US" sz="850" dirty="0"/>
          </a:p>
        </p:txBody>
      </p:sp>
      <p:sp>
        <p:nvSpPr>
          <p:cNvPr id="50" name="Shape 33"/>
          <p:cNvSpPr/>
          <p:nvPr/>
        </p:nvSpPr>
        <p:spPr>
          <a:xfrm>
            <a:off x="2066544" y="4992624"/>
            <a:ext cx="1664208" cy="274320"/>
          </a:xfrm>
          <a:prstGeom prst="rect">
            <a:avLst/>
          </a:prstGeom>
          <a:solidFill>
            <a:srgbClr val="1A7A8A"/>
          </a:solidFill>
          <a:ln w="12700">
            <a:solidFill>
              <a:srgbClr val="1A7A8A"/>
            </a:solidFill>
            <a:prstDash val="solid"/>
          </a:ln>
        </p:spPr>
      </p:sp>
      <p:sp>
        <p:nvSpPr>
          <p:cNvPr id="51" name="Text 34"/>
          <p:cNvSpPr/>
          <p:nvPr/>
        </p:nvSpPr>
        <p:spPr>
          <a:xfrm>
            <a:off x="2121408" y="5010912"/>
            <a:ext cx="1554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Schools &amp; Daycares</a:t>
            </a:r>
            <a:endParaRPr lang="en-US" sz="850" dirty="0"/>
          </a:p>
        </p:txBody>
      </p:sp>
      <p:sp>
        <p:nvSpPr>
          <p:cNvPr id="52" name="Shape 35"/>
          <p:cNvSpPr/>
          <p:nvPr/>
        </p:nvSpPr>
        <p:spPr>
          <a:xfrm>
            <a:off x="3785616" y="4992624"/>
            <a:ext cx="1664208" cy="274320"/>
          </a:xfrm>
          <a:prstGeom prst="rect">
            <a:avLst/>
          </a:prstGeom>
          <a:solidFill>
            <a:srgbClr val="0D5562"/>
          </a:solidFill>
          <a:ln w="12700">
            <a:solidFill>
              <a:srgbClr val="0D5562"/>
            </a:solidFill>
            <a:prstDash val="solid"/>
          </a:ln>
        </p:spPr>
      </p:sp>
      <p:sp>
        <p:nvSpPr>
          <p:cNvPr id="53" name="Text 36"/>
          <p:cNvSpPr/>
          <p:nvPr/>
        </p:nvSpPr>
        <p:spPr>
          <a:xfrm>
            <a:off x="3840480" y="5010912"/>
            <a:ext cx="1554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Healthcare Facilities</a:t>
            </a:r>
            <a:endParaRPr lang="en-US" sz="850" dirty="0"/>
          </a:p>
        </p:txBody>
      </p:sp>
      <p:sp>
        <p:nvSpPr>
          <p:cNvPr id="54" name="Shape 37"/>
          <p:cNvSpPr/>
          <p:nvPr/>
        </p:nvSpPr>
        <p:spPr>
          <a:xfrm>
            <a:off x="5504688" y="4992624"/>
            <a:ext cx="1664208" cy="274320"/>
          </a:xfrm>
          <a:prstGeom prst="rect">
            <a:avLst/>
          </a:prstGeom>
          <a:solidFill>
            <a:srgbClr val="1A7A8A"/>
          </a:solidFill>
          <a:ln w="12700">
            <a:solidFill>
              <a:srgbClr val="1A7A8A"/>
            </a:solidFill>
            <a:prstDash val="solid"/>
          </a:ln>
        </p:spPr>
      </p:sp>
      <p:sp>
        <p:nvSpPr>
          <p:cNvPr id="55" name="Text 38"/>
          <p:cNvSpPr/>
          <p:nvPr/>
        </p:nvSpPr>
        <p:spPr>
          <a:xfrm>
            <a:off x="5559552" y="5010912"/>
            <a:ext cx="1554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Insurance (RWE)</a:t>
            </a:r>
            <a:endParaRPr lang="en-US" sz="850" dirty="0"/>
          </a:p>
        </p:txBody>
      </p:sp>
      <p:sp>
        <p:nvSpPr>
          <p:cNvPr id="56" name="Shape 39"/>
          <p:cNvSpPr/>
          <p:nvPr/>
        </p:nvSpPr>
        <p:spPr>
          <a:xfrm>
            <a:off x="7223760" y="4992624"/>
            <a:ext cx="1664208" cy="274320"/>
          </a:xfrm>
          <a:prstGeom prst="rect">
            <a:avLst/>
          </a:prstGeom>
          <a:solidFill>
            <a:srgbClr val="0D5562"/>
          </a:solidFill>
          <a:ln w="12700">
            <a:solidFill>
              <a:srgbClr val="0D5562"/>
            </a:solidFill>
            <a:prstDash val="solid"/>
          </a:ln>
        </p:spPr>
      </p:sp>
      <p:sp>
        <p:nvSpPr>
          <p:cNvPr id="57" name="Text 40"/>
          <p:cNvSpPr/>
          <p:nvPr/>
        </p:nvSpPr>
        <p:spPr>
          <a:xfrm>
            <a:off x="7278624" y="5010912"/>
            <a:ext cx="1554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Pharmaceutical RWE</a:t>
            </a:r>
            <a:endParaRPr lang="en-US" sz="8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1B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0" y="-2560320"/>
            <a:ext cx="8686800" cy="8686800"/>
          </a:xfrm>
          <a:prstGeom prst="ellipse">
            <a:avLst/>
          </a:prstGeom>
          <a:solidFill>
            <a:srgbClr val="0D5562">
              <a:alpha val="12000"/>
            </a:srgbClr>
          </a:solidFill>
          <a:ln w="12700">
            <a:solidFill>
              <a:srgbClr val="0D5562">
                <a:alpha val="12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2286000" y="2560320"/>
            <a:ext cx="5486400" cy="5486400"/>
          </a:xfrm>
          <a:prstGeom prst="ellipse">
            <a:avLst/>
          </a:prstGeom>
          <a:solidFill>
            <a:srgbClr val="1A7A8A">
              <a:alpha val="10000"/>
            </a:srgbClr>
          </a:solidFill>
          <a:ln w="12700">
            <a:solidFill>
              <a:srgbClr val="1A7A8A">
                <a:alpha val="10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128016" cy="5143500"/>
          </a:xfrm>
          <a:prstGeom prst="rect">
            <a:avLst/>
          </a:prstGeom>
          <a:solidFill>
            <a:srgbClr val="48A9B5"/>
          </a:solidFill>
          <a:ln w="12700">
            <a:solidFill>
              <a:srgbClr val="48A9B5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384048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C8E6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"The Framingham Heart Study started with 5,209 residents in 1948.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502920" y="896112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C8E6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Seventy-six years later, it fundamentally shaped how the world understands cardiovascular disease.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502920" y="1298448"/>
            <a:ext cx="8229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48A9B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Aeritas starts with 10,000 homes."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502920" y="1783080"/>
            <a:ext cx="7772400" cy="1691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$10 Billion</a:t>
            </a:r>
            <a:endParaRPr lang="en-US" sz="6800" dirty="0"/>
          </a:p>
          <a:p>
            <a:pPr indent="0" marL="0">
              <a:buNone/>
            </a:pPr>
            <a:r>
              <a:rPr lang="en-US" sz="6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by 2036.</a:t>
            </a:r>
            <a:endParaRPr lang="en-US" sz="6800" dirty="0"/>
          </a:p>
        </p:txBody>
      </p:sp>
      <p:sp>
        <p:nvSpPr>
          <p:cNvPr id="9" name="Text 7"/>
          <p:cNvSpPr/>
          <p:nvPr/>
        </p:nvSpPr>
        <p:spPr>
          <a:xfrm>
            <a:off x="502920" y="3547872"/>
            <a:ext cx="77724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8E6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Aeritas is not an air quality company. It is the dataset that changes how buildings are designed,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C8E6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diseases are treated, how drugs are developed, and how governments set policy.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502920" y="4315968"/>
            <a:ext cx="192024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48A9B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$2M</a:t>
            </a:r>
            <a:endParaRPr lang="en-US" sz="3400" dirty="0"/>
          </a:p>
        </p:txBody>
      </p:sp>
      <p:sp>
        <p:nvSpPr>
          <p:cNvPr id="11" name="Text 9"/>
          <p:cNvSpPr/>
          <p:nvPr/>
        </p:nvSpPr>
        <p:spPr>
          <a:xfrm>
            <a:off x="502920" y="4919472"/>
            <a:ext cx="1920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8E6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Seed Round Ask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2679192" y="4315968"/>
            <a:ext cx="192024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48A9B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76%</a:t>
            </a:r>
            <a:endParaRPr lang="en-US" sz="3400" dirty="0"/>
          </a:p>
        </p:txBody>
      </p:sp>
      <p:sp>
        <p:nvSpPr>
          <p:cNvPr id="13" name="Text 11"/>
          <p:cNvSpPr/>
          <p:nvPr/>
        </p:nvSpPr>
        <p:spPr>
          <a:xfrm>
            <a:off x="2679192" y="4919472"/>
            <a:ext cx="1920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8E6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Gross Margin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855464" y="4315968"/>
            <a:ext cx="192024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48A9B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40M+</a:t>
            </a:r>
            <a:endParaRPr lang="en-US" sz="3400" dirty="0"/>
          </a:p>
        </p:txBody>
      </p:sp>
      <p:sp>
        <p:nvSpPr>
          <p:cNvPr id="15" name="Text 13"/>
          <p:cNvSpPr/>
          <p:nvPr/>
        </p:nvSpPr>
        <p:spPr>
          <a:xfrm>
            <a:off x="4855464" y="4919472"/>
            <a:ext cx="1920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8E6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Addressable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C8E6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Homes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7031736" y="4315968"/>
            <a:ext cx="192024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48A9B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$10B</a:t>
            </a:r>
            <a:endParaRPr lang="en-US" sz="3400" dirty="0"/>
          </a:p>
        </p:txBody>
      </p:sp>
      <p:sp>
        <p:nvSpPr>
          <p:cNvPr id="17" name="Text 15"/>
          <p:cNvSpPr/>
          <p:nvPr/>
        </p:nvSpPr>
        <p:spPr>
          <a:xfrm>
            <a:off x="7031736" y="4919472"/>
            <a:ext cx="1920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8E6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BHAG by 2036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0" y="4773168"/>
            <a:ext cx="9144000" cy="370332"/>
          </a:xfrm>
          <a:prstGeom prst="rect">
            <a:avLst/>
          </a:prstGeom>
          <a:solidFill>
            <a:srgbClr val="0D5562">
              <a:alpha val="70000"/>
            </a:srgbClr>
          </a:solidFill>
          <a:ln w="12700">
            <a:solidFill>
              <a:srgbClr val="0D5562">
                <a:alpha val="7000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274320" y="4773168"/>
            <a:ext cx="8595360" cy="3703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C8E6EA"/>
                </a:solidFill>
              </a:rPr>
              <a:t>AERITAS  |  Anywhere a human breathes, Aeritas belongs.  |  Confidential — 2026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0F8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01B26"/>
          </a:solidFill>
          <a:ln w="12700">
            <a:solidFill>
              <a:srgbClr val="001B2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0"/>
            <a:ext cx="59436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 Civilizational Blind Spot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5943600" y="0"/>
            <a:ext cx="292608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C8E6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Problem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320040" y="1097280"/>
            <a:ext cx="2651760" cy="1828800"/>
          </a:xfrm>
          <a:prstGeom prst="rect">
            <a:avLst/>
          </a:prstGeom>
          <a:solidFill>
            <a:srgbClr val="001B26"/>
          </a:solidFill>
          <a:ln w="12700">
            <a:solidFill>
              <a:srgbClr val="001B26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320040" y="1188720"/>
            <a:ext cx="26517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90%</a:t>
            </a:r>
            <a:endParaRPr lang="en-US" sz="5400" dirty="0"/>
          </a:p>
        </p:txBody>
      </p:sp>
      <p:sp>
        <p:nvSpPr>
          <p:cNvPr id="7" name="Text 5"/>
          <p:cNvSpPr/>
          <p:nvPr/>
        </p:nvSpPr>
        <p:spPr>
          <a:xfrm>
            <a:off x="320040" y="2212848"/>
            <a:ext cx="265176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C8E6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our lives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C8E6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spent indoors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172968" y="1097280"/>
            <a:ext cx="2651760" cy="1828800"/>
          </a:xfrm>
          <a:prstGeom prst="rect">
            <a:avLst/>
          </a:prstGeom>
          <a:solidFill>
            <a:srgbClr val="0D5562"/>
          </a:solidFill>
          <a:ln w="12700">
            <a:solidFill>
              <a:srgbClr val="0D556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3172968" y="1188720"/>
            <a:ext cx="26517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2-5x</a:t>
            </a:r>
            <a:endParaRPr lang="en-US" sz="5400" dirty="0"/>
          </a:p>
        </p:txBody>
      </p:sp>
      <p:sp>
        <p:nvSpPr>
          <p:cNvPr id="10" name="Text 8"/>
          <p:cNvSpPr/>
          <p:nvPr/>
        </p:nvSpPr>
        <p:spPr>
          <a:xfrm>
            <a:off x="3172968" y="2212848"/>
            <a:ext cx="265176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C8E6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more polluted than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C8E6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outdoor air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6025896" y="1097280"/>
            <a:ext cx="2651760" cy="1828800"/>
          </a:xfrm>
          <a:prstGeom prst="rect">
            <a:avLst/>
          </a:prstGeom>
          <a:solidFill>
            <a:srgbClr val="1A7A8A"/>
          </a:solidFill>
          <a:ln w="12700">
            <a:solidFill>
              <a:srgbClr val="1A7A8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6025896" y="1188720"/>
            <a:ext cx="26517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</a:t>
            </a:r>
            <a:endParaRPr lang="en-US" sz="5400" dirty="0"/>
          </a:p>
        </p:txBody>
      </p:sp>
      <p:sp>
        <p:nvSpPr>
          <p:cNvPr id="13" name="Text 11"/>
          <p:cNvSpPr/>
          <p:nvPr/>
        </p:nvSpPr>
        <p:spPr>
          <a:xfrm>
            <a:off x="6025896" y="2212848"/>
            <a:ext cx="265176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C8E6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binding indoor air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C8E6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quality standards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84048" y="3063240"/>
            <a:ext cx="8412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D2B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Medicine treats the symptom. Nobody measures the cause.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320040" y="3493008"/>
            <a:ext cx="2029968" cy="1353312"/>
          </a:xfrm>
          <a:prstGeom prst="rect">
            <a:avLst/>
          </a:prstGeom>
          <a:solidFill>
            <a:srgbClr val="FFFFFF"/>
          </a:solidFill>
          <a:ln w="12700">
            <a:solidFill>
              <a:srgbClr val="DDE8E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320040" y="3493008"/>
            <a:ext cx="2029968" cy="45720"/>
          </a:xfrm>
          <a:prstGeom prst="rect">
            <a:avLst/>
          </a:prstGeom>
          <a:solidFill>
            <a:srgbClr val="0D5562"/>
          </a:solidFill>
          <a:ln w="12700">
            <a:solidFill>
              <a:srgbClr val="0D5562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29768" y="3584448"/>
            <a:ext cx="18105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55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Pediatrician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429768" y="3886200"/>
            <a:ext cx="1810512" cy="8961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A7D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Treats bronchiolitis without checking humidity or PM levels near the crib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2496312" y="3493008"/>
            <a:ext cx="2029968" cy="1353312"/>
          </a:xfrm>
          <a:prstGeom prst="rect">
            <a:avLst/>
          </a:prstGeom>
          <a:solidFill>
            <a:srgbClr val="FFFFFF"/>
          </a:solidFill>
          <a:ln w="12700">
            <a:solidFill>
              <a:srgbClr val="DDE8E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2496312" y="3493008"/>
            <a:ext cx="2029968" cy="45720"/>
          </a:xfrm>
          <a:prstGeom prst="rect">
            <a:avLst/>
          </a:prstGeom>
          <a:solidFill>
            <a:srgbClr val="0D5562"/>
          </a:solidFill>
          <a:ln w="12700">
            <a:solidFill>
              <a:srgbClr val="0D5562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2606040" y="3584448"/>
            <a:ext cx="18105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55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Pulmonologist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2606040" y="3886200"/>
            <a:ext cx="1810512" cy="8961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A7D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Prescribes inhalers without knowing the PM2.5 profile of a patient's bedroom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4672584" y="3493008"/>
            <a:ext cx="2029968" cy="1353312"/>
          </a:xfrm>
          <a:prstGeom prst="rect">
            <a:avLst/>
          </a:prstGeom>
          <a:solidFill>
            <a:srgbClr val="FFFFFF"/>
          </a:solidFill>
          <a:ln w="12700">
            <a:solidFill>
              <a:srgbClr val="DDE8E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4672584" y="3493008"/>
            <a:ext cx="2029968" cy="45720"/>
          </a:xfrm>
          <a:prstGeom prst="rect">
            <a:avLst/>
          </a:prstGeom>
          <a:solidFill>
            <a:srgbClr val="0D5562"/>
          </a:solidFill>
          <a:ln w="12700">
            <a:solidFill>
              <a:srgbClr val="0D5562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782312" y="3584448"/>
            <a:ext cx="18105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55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Allergist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4782312" y="3886200"/>
            <a:ext cx="1810512" cy="8961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A7D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Treats sinusitis without checking whether the home has mold in the return duct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6848856" y="3493008"/>
            <a:ext cx="2029968" cy="1353312"/>
          </a:xfrm>
          <a:prstGeom prst="rect">
            <a:avLst/>
          </a:prstGeom>
          <a:solidFill>
            <a:srgbClr val="FFFFFF"/>
          </a:solidFill>
          <a:ln w="12700">
            <a:solidFill>
              <a:srgbClr val="DDE8E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6848856" y="3493008"/>
            <a:ext cx="2029968" cy="45720"/>
          </a:xfrm>
          <a:prstGeom prst="rect">
            <a:avLst/>
          </a:prstGeom>
          <a:solidFill>
            <a:srgbClr val="0D5562"/>
          </a:solidFill>
          <a:ln w="12700">
            <a:solidFill>
              <a:srgbClr val="0D5562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958584" y="3584448"/>
            <a:ext cx="18105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55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Oncologist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6958584" y="3886200"/>
            <a:ext cx="1810512" cy="8961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A7D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Documents lung cancer with no record of the patient's lifetime radon exposure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0" cy="5143500"/>
          </a:xfrm>
          <a:prstGeom prst="rect">
            <a:avLst/>
          </a:prstGeom>
          <a:solidFill>
            <a:srgbClr val="001B26"/>
          </a:solidFill>
          <a:ln w="12700">
            <a:solidFill>
              <a:srgbClr val="001B2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914400" y="3200400"/>
            <a:ext cx="3200400" cy="3200400"/>
          </a:xfrm>
          <a:prstGeom prst="ellipse">
            <a:avLst/>
          </a:prstGeom>
          <a:solidFill>
            <a:srgbClr val="0D5562">
              <a:alpha val="20000"/>
            </a:srgbClr>
          </a:solidFill>
          <a:ln w="12700">
            <a:solidFill>
              <a:srgbClr val="0D5562">
                <a:alpha val="20000"/>
              </a:srgbClr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5760" y="438912"/>
            <a:ext cx="594360" cy="59436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347472" y="1170432"/>
            <a:ext cx="30175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Science Is</a:t>
            </a:r>
            <a:endParaRPr lang="en-US" sz="3000" dirty="0"/>
          </a:p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Ready.</a:t>
            </a:r>
            <a:endParaRPr lang="en-US" sz="3000" dirty="0"/>
          </a:p>
        </p:txBody>
      </p:sp>
      <p:sp>
        <p:nvSpPr>
          <p:cNvPr id="6" name="Text 3"/>
          <p:cNvSpPr/>
          <p:nvPr/>
        </p:nvSpPr>
        <p:spPr>
          <a:xfrm>
            <a:off x="347472" y="2651760"/>
            <a:ext cx="301752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200" b="1" dirty="0">
                <a:solidFill>
                  <a:srgbClr val="48A9B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17pp</a:t>
            </a:r>
            <a:endParaRPr lang="en-US" sz="5200" dirty="0"/>
          </a:p>
        </p:txBody>
      </p:sp>
      <p:sp>
        <p:nvSpPr>
          <p:cNvPr id="7" name="Text 4"/>
          <p:cNvSpPr/>
          <p:nvPr/>
        </p:nvSpPr>
        <p:spPr>
          <a:xfrm>
            <a:off x="347472" y="3547872"/>
            <a:ext cx="301752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E6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more mortality variation explained by the exposome vs. &lt;1pp for genetics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347472" y="4389120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A7D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Nature Medicine, Feb 2025  |  492,567 participants</a:t>
            </a:r>
            <a:endParaRPr lang="en-US" sz="900" dirty="0"/>
          </a:p>
        </p:txBody>
      </p:sp>
      <p:sp>
        <p:nvSpPr>
          <p:cNvPr id="9" name="Text 6"/>
          <p:cNvSpPr/>
          <p:nvPr/>
        </p:nvSpPr>
        <p:spPr>
          <a:xfrm>
            <a:off x="3931920" y="201168"/>
            <a:ext cx="4937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D2B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Converging Forces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3931920" y="685800"/>
            <a:ext cx="4937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7D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science, regulation, and economics have all aligned — simultaneously.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3931920" y="1097280"/>
            <a:ext cx="4937760" cy="1188720"/>
          </a:xfrm>
          <a:prstGeom prst="rect">
            <a:avLst/>
          </a:prstGeom>
          <a:solidFill>
            <a:srgbClr val="F0F8FA"/>
          </a:solidFill>
          <a:ln w="12700">
            <a:solidFill>
              <a:srgbClr val="DDE8E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3931920" y="1097280"/>
            <a:ext cx="73152" cy="1188720"/>
          </a:xfrm>
          <a:prstGeom prst="rect">
            <a:avLst/>
          </a:prstGeom>
          <a:solidFill>
            <a:srgbClr val="0D5562"/>
          </a:solidFill>
          <a:ln w="12700">
            <a:solidFill>
              <a:srgbClr val="0D5562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4114800" y="1243584"/>
            <a:ext cx="502920" cy="502920"/>
          </a:xfrm>
          <a:prstGeom prst="ellipse">
            <a:avLst/>
          </a:prstGeom>
          <a:solidFill>
            <a:srgbClr val="0D5562"/>
          </a:solidFill>
          <a:ln w="12700">
            <a:solidFill>
              <a:srgbClr val="0D5562"/>
            </a:solidFill>
            <a:prstDash val="solid"/>
          </a:ln>
        </p:spPr>
      </p:sp>
      <p:pic>
        <p:nvPicPr>
          <p:cNvPr id="1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4528" y="1298448"/>
            <a:ext cx="292608" cy="292608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4736592" y="1188720"/>
            <a:ext cx="3977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2B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Scientific Framework</a:t>
            </a:r>
            <a:endParaRPr lang="en-US" sz="1300" dirty="0"/>
          </a:p>
        </p:txBody>
      </p:sp>
      <p:sp>
        <p:nvSpPr>
          <p:cNvPr id="16" name="Text 12"/>
          <p:cNvSpPr/>
          <p:nvPr/>
        </p:nvSpPr>
        <p:spPr>
          <a:xfrm>
            <a:off x="4736592" y="1508760"/>
            <a:ext cx="3977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A7D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Environmental factors dominate genetics by orders of magnitude.</a:t>
            </a:r>
            <a:endParaRPr lang="en-US" sz="1050" dirty="0"/>
          </a:p>
        </p:txBody>
      </p:sp>
      <p:sp>
        <p:nvSpPr>
          <p:cNvPr id="17" name="Shape 13"/>
          <p:cNvSpPr/>
          <p:nvPr/>
        </p:nvSpPr>
        <p:spPr>
          <a:xfrm>
            <a:off x="3931920" y="2423160"/>
            <a:ext cx="4937760" cy="1188720"/>
          </a:xfrm>
          <a:prstGeom prst="rect">
            <a:avLst/>
          </a:prstGeom>
          <a:solidFill>
            <a:srgbClr val="F0F8FA"/>
          </a:solidFill>
          <a:ln w="12700">
            <a:solidFill>
              <a:srgbClr val="DDE8E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8" name="Shape 14"/>
          <p:cNvSpPr/>
          <p:nvPr/>
        </p:nvSpPr>
        <p:spPr>
          <a:xfrm>
            <a:off x="3931920" y="2423160"/>
            <a:ext cx="73152" cy="1188720"/>
          </a:xfrm>
          <a:prstGeom prst="rect">
            <a:avLst/>
          </a:prstGeom>
          <a:solidFill>
            <a:srgbClr val="0D5562"/>
          </a:solidFill>
          <a:ln w="12700">
            <a:solidFill>
              <a:srgbClr val="0D5562"/>
            </a:solidFill>
            <a:prstDash val="solid"/>
          </a:ln>
        </p:spPr>
      </p:sp>
      <p:sp>
        <p:nvSpPr>
          <p:cNvPr id="19" name="Shape 15"/>
          <p:cNvSpPr/>
          <p:nvPr/>
        </p:nvSpPr>
        <p:spPr>
          <a:xfrm>
            <a:off x="4114800" y="2569464"/>
            <a:ext cx="502920" cy="502920"/>
          </a:xfrm>
          <a:prstGeom prst="ellipse">
            <a:avLst/>
          </a:prstGeom>
          <a:solidFill>
            <a:srgbClr val="0D5562"/>
          </a:solidFill>
          <a:ln w="12700">
            <a:solidFill>
              <a:srgbClr val="0D5562"/>
            </a:solidFill>
            <a:prstDash val="solid"/>
          </a:ln>
        </p:spPr>
      </p:sp>
      <p:pic>
        <p:nvPicPr>
          <p:cNvPr id="20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24528" y="2624328"/>
            <a:ext cx="292608" cy="292608"/>
          </a:xfrm>
          <a:prstGeom prst="rect">
            <a:avLst/>
          </a:prstGeom>
        </p:spPr>
      </p:pic>
      <p:sp>
        <p:nvSpPr>
          <p:cNvPr id="21" name="Text 16"/>
          <p:cNvSpPr/>
          <p:nvPr/>
        </p:nvSpPr>
        <p:spPr>
          <a:xfrm>
            <a:off x="4736592" y="2514600"/>
            <a:ext cx="3977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2B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Regulatory Change</a:t>
            </a:r>
            <a:endParaRPr lang="en-US" sz="1300" dirty="0"/>
          </a:p>
        </p:txBody>
      </p:sp>
      <p:sp>
        <p:nvSpPr>
          <p:cNvPr id="22" name="Text 17"/>
          <p:cNvSpPr/>
          <p:nvPr/>
        </p:nvSpPr>
        <p:spPr>
          <a:xfrm>
            <a:off x="4736592" y="2834640"/>
            <a:ext cx="3977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A7D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Direct path to pharmaceutical partnerships.</a:t>
            </a:r>
            <a:endParaRPr lang="en-US" sz="1050" dirty="0"/>
          </a:p>
        </p:txBody>
      </p:sp>
      <p:sp>
        <p:nvSpPr>
          <p:cNvPr id="23" name="Shape 18"/>
          <p:cNvSpPr/>
          <p:nvPr/>
        </p:nvSpPr>
        <p:spPr>
          <a:xfrm>
            <a:off x="3931920" y="3749040"/>
            <a:ext cx="4937760" cy="1188720"/>
          </a:xfrm>
          <a:prstGeom prst="rect">
            <a:avLst/>
          </a:prstGeom>
          <a:solidFill>
            <a:srgbClr val="F0F8FA"/>
          </a:solidFill>
          <a:ln w="12700">
            <a:solidFill>
              <a:srgbClr val="DDE8E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24" name="Shape 19"/>
          <p:cNvSpPr/>
          <p:nvPr/>
        </p:nvSpPr>
        <p:spPr>
          <a:xfrm>
            <a:off x="3931920" y="3749040"/>
            <a:ext cx="73152" cy="1188720"/>
          </a:xfrm>
          <a:prstGeom prst="rect">
            <a:avLst/>
          </a:prstGeom>
          <a:solidFill>
            <a:srgbClr val="0D5562"/>
          </a:solidFill>
          <a:ln w="12700">
            <a:solidFill>
              <a:srgbClr val="0D5562"/>
            </a:solidFill>
            <a:prstDash val="solid"/>
          </a:ln>
        </p:spPr>
      </p:sp>
      <p:sp>
        <p:nvSpPr>
          <p:cNvPr id="25" name="Shape 20"/>
          <p:cNvSpPr/>
          <p:nvPr/>
        </p:nvSpPr>
        <p:spPr>
          <a:xfrm>
            <a:off x="4114800" y="3895344"/>
            <a:ext cx="502920" cy="502920"/>
          </a:xfrm>
          <a:prstGeom prst="ellipse">
            <a:avLst/>
          </a:prstGeom>
          <a:solidFill>
            <a:srgbClr val="0D5562"/>
          </a:solidFill>
          <a:ln w="12700">
            <a:solidFill>
              <a:srgbClr val="0D5562"/>
            </a:solidFill>
            <a:prstDash val="solid"/>
          </a:ln>
        </p:spPr>
      </p:sp>
      <p:pic>
        <p:nvPicPr>
          <p:cNvPr id="26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24528" y="3950208"/>
            <a:ext cx="292608" cy="292608"/>
          </a:xfrm>
          <a:prstGeom prst="rect">
            <a:avLst/>
          </a:prstGeom>
        </p:spPr>
      </p:pic>
      <p:sp>
        <p:nvSpPr>
          <p:cNvPr id="27" name="Text 21"/>
          <p:cNvSpPr/>
          <p:nvPr/>
        </p:nvSpPr>
        <p:spPr>
          <a:xfrm>
            <a:off x="4736592" y="3840480"/>
            <a:ext cx="3977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2B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Technology Economics</a:t>
            </a:r>
            <a:endParaRPr lang="en-US" sz="1300" dirty="0"/>
          </a:p>
        </p:txBody>
      </p:sp>
      <p:sp>
        <p:nvSpPr>
          <p:cNvPr id="28" name="Text 22"/>
          <p:cNvSpPr/>
          <p:nvPr/>
        </p:nvSpPr>
        <p:spPr>
          <a:xfrm>
            <a:off x="4736592" y="4160520"/>
            <a:ext cx="3977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A7D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Hospital-grade sensors in every home are economically viable for the first time.</a:t>
            </a:r>
            <a:endParaRPr lang="en-US" sz="1050" dirty="0"/>
          </a:p>
        </p:txBody>
      </p:sp>
      <p:sp>
        <p:nvSpPr>
          <p:cNvPr id="29" name="Shape 23"/>
          <p:cNvSpPr/>
          <p:nvPr/>
        </p:nvSpPr>
        <p:spPr>
          <a:xfrm>
            <a:off x="3931920" y="4663440"/>
            <a:ext cx="4937760" cy="347472"/>
          </a:xfrm>
          <a:prstGeom prst="rect">
            <a:avLst/>
          </a:prstGeom>
          <a:solidFill>
            <a:srgbClr val="0D5562">
              <a:alpha val="90000"/>
            </a:srgbClr>
          </a:solidFill>
          <a:ln w="12700">
            <a:solidFill>
              <a:srgbClr val="0D5562">
                <a:alpha val="90000"/>
              </a:srgbClr>
            </a:solidFill>
            <a:prstDash val="solid"/>
          </a:ln>
        </p:spPr>
      </p:sp>
      <p:sp>
        <p:nvSpPr>
          <p:cNvPr id="30" name="Text 24"/>
          <p:cNvSpPr/>
          <p:nvPr/>
        </p:nvSpPr>
        <p:spPr>
          <a:xfrm>
            <a:off x="4041648" y="4663440"/>
            <a:ext cx="47548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science is ready. The regulation is ready. The economics are ready. What is missing is the infrastructure company. That is Aeritas.</a:t>
            </a:r>
            <a:endParaRPr lang="en-US" sz="9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0F8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01B26"/>
          </a:solidFill>
          <a:ln w="12700">
            <a:solidFill>
              <a:srgbClr val="001B2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0"/>
            <a:ext cx="59436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Solution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5943600" y="0"/>
            <a:ext cx="292608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C8E6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Sentinel Monitor + Planetary Data Trust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347472" y="1115568"/>
            <a:ext cx="4069080" cy="3703320"/>
          </a:xfrm>
          <a:prstGeom prst="rect">
            <a:avLst/>
          </a:prstGeom>
          <a:solidFill>
            <a:srgbClr val="FFFFFF"/>
          </a:solidFill>
          <a:ln w="12700">
            <a:solidFill>
              <a:srgbClr val="DDE8E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47472" y="1115568"/>
            <a:ext cx="4069080" cy="548640"/>
          </a:xfrm>
          <a:prstGeom prst="rect">
            <a:avLst/>
          </a:prstGeom>
          <a:solidFill>
            <a:srgbClr val="0D5562"/>
          </a:solidFill>
          <a:ln w="12700">
            <a:solidFill>
              <a:srgbClr val="0D5562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02920" y="1170432"/>
            <a:ext cx="3657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Sentinel Monitor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1261872" y="1810512"/>
            <a:ext cx="2240280" cy="2240280"/>
          </a:xfrm>
          <a:prstGeom prst="ellipse">
            <a:avLst/>
          </a:prstGeom>
          <a:solidFill>
            <a:srgbClr val="001B26"/>
          </a:solidFill>
          <a:ln w="12700">
            <a:solidFill>
              <a:srgbClr val="001B26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1508760" y="2057400"/>
            <a:ext cx="1737360" cy="1737360"/>
          </a:xfrm>
          <a:prstGeom prst="ellipse">
            <a:avLst/>
          </a:prstGeom>
          <a:solidFill>
            <a:srgbClr val="0D5562">
              <a:alpha val="85000"/>
            </a:srgbClr>
          </a:solidFill>
          <a:ln w="12700">
            <a:solidFill>
              <a:srgbClr val="0D5562">
                <a:alpha val="85000"/>
              </a:srgbClr>
            </a:solidFill>
            <a:prstDash val="solid"/>
          </a:ln>
        </p:spPr>
      </p:sp>
      <p:pic>
        <p:nvPicPr>
          <p:cNvPr id="10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74520" y="2395728"/>
            <a:ext cx="1005840" cy="1005840"/>
          </a:xfrm>
          <a:prstGeom prst="rect">
            <a:avLst/>
          </a:prstGeom>
        </p:spPr>
      </p:pic>
      <p:sp>
        <p:nvSpPr>
          <p:cNvPr id="11" name="Shape 8"/>
          <p:cNvSpPr/>
          <p:nvPr/>
        </p:nvSpPr>
        <p:spPr>
          <a:xfrm>
            <a:off x="475488" y="4133088"/>
            <a:ext cx="1828800" cy="201168"/>
          </a:xfrm>
          <a:prstGeom prst="rect">
            <a:avLst/>
          </a:prstGeom>
          <a:solidFill>
            <a:srgbClr val="F0F8FA"/>
          </a:solidFill>
          <a:ln w="12700">
            <a:solidFill>
              <a:srgbClr val="DDE8EA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475488" y="4133088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D55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PM0.1-PM10</a:t>
            </a:r>
            <a:endParaRPr lang="en-US" sz="900" dirty="0"/>
          </a:p>
        </p:txBody>
      </p:sp>
      <p:sp>
        <p:nvSpPr>
          <p:cNvPr id="13" name="Shape 10"/>
          <p:cNvSpPr/>
          <p:nvPr/>
        </p:nvSpPr>
        <p:spPr>
          <a:xfrm>
            <a:off x="2468880" y="4133088"/>
            <a:ext cx="1828800" cy="201168"/>
          </a:xfrm>
          <a:prstGeom prst="rect">
            <a:avLst/>
          </a:prstGeom>
          <a:solidFill>
            <a:srgbClr val="F0F8FA"/>
          </a:solidFill>
          <a:ln w="12700">
            <a:solidFill>
              <a:srgbClr val="DDE8EA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2468880" y="4133088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D55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CO2 0-40K ppm</a:t>
            </a:r>
            <a:endParaRPr lang="en-US" sz="900" dirty="0"/>
          </a:p>
        </p:txBody>
      </p:sp>
      <p:sp>
        <p:nvSpPr>
          <p:cNvPr id="15" name="Shape 12"/>
          <p:cNvSpPr/>
          <p:nvPr/>
        </p:nvSpPr>
        <p:spPr>
          <a:xfrm>
            <a:off x="475488" y="4389120"/>
            <a:ext cx="1828800" cy="201168"/>
          </a:xfrm>
          <a:prstGeom prst="rect">
            <a:avLst/>
          </a:prstGeom>
          <a:solidFill>
            <a:srgbClr val="F0F8FA"/>
          </a:solidFill>
          <a:ln w="12700">
            <a:solidFill>
              <a:srgbClr val="DDE8EA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475488" y="4389120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D55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VOC/TVOC</a:t>
            </a:r>
            <a:endParaRPr lang="en-US" sz="900" dirty="0"/>
          </a:p>
        </p:txBody>
      </p:sp>
      <p:sp>
        <p:nvSpPr>
          <p:cNvPr id="17" name="Shape 14"/>
          <p:cNvSpPr/>
          <p:nvPr/>
        </p:nvSpPr>
        <p:spPr>
          <a:xfrm>
            <a:off x="2468880" y="4389120"/>
            <a:ext cx="1828800" cy="201168"/>
          </a:xfrm>
          <a:prstGeom prst="rect">
            <a:avLst/>
          </a:prstGeom>
          <a:solidFill>
            <a:srgbClr val="F0F8FA"/>
          </a:solidFill>
          <a:ln w="12700">
            <a:solidFill>
              <a:srgbClr val="DDE8EA"/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2468880" y="4389120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D55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Temp/Humidity</a:t>
            </a:r>
            <a:endParaRPr lang="en-US" sz="900" dirty="0"/>
          </a:p>
        </p:txBody>
      </p:sp>
      <p:sp>
        <p:nvSpPr>
          <p:cNvPr id="19" name="Shape 16"/>
          <p:cNvSpPr/>
          <p:nvPr/>
        </p:nvSpPr>
        <p:spPr>
          <a:xfrm>
            <a:off x="475488" y="4645152"/>
            <a:ext cx="1828800" cy="201168"/>
          </a:xfrm>
          <a:prstGeom prst="rect">
            <a:avLst/>
          </a:prstGeom>
          <a:solidFill>
            <a:srgbClr val="F0F8FA"/>
          </a:solidFill>
          <a:ln w="12700">
            <a:solidFill>
              <a:srgbClr val="DDE8EA"/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475488" y="4645152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D55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Radon</a:t>
            </a:r>
            <a:endParaRPr lang="en-US" sz="900" dirty="0"/>
          </a:p>
        </p:txBody>
      </p:sp>
      <p:sp>
        <p:nvSpPr>
          <p:cNvPr id="21" name="Shape 18"/>
          <p:cNvSpPr/>
          <p:nvPr/>
        </p:nvSpPr>
        <p:spPr>
          <a:xfrm>
            <a:off x="2468880" y="4645152"/>
            <a:ext cx="1828800" cy="201168"/>
          </a:xfrm>
          <a:prstGeom prst="rect">
            <a:avLst/>
          </a:prstGeom>
          <a:solidFill>
            <a:srgbClr val="F0F8FA"/>
          </a:solidFill>
          <a:ln w="12700">
            <a:solidFill>
              <a:srgbClr val="DDE8EA"/>
            </a:solidFill>
            <a:prstDash val="solid"/>
          </a:ln>
        </p:spPr>
      </p:sp>
      <p:sp>
        <p:nvSpPr>
          <p:cNvPr id="22" name="Text 19"/>
          <p:cNvSpPr/>
          <p:nvPr/>
        </p:nvSpPr>
        <p:spPr>
          <a:xfrm>
            <a:off x="2468880" y="4645152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D55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Acoustic</a:t>
            </a:r>
            <a:endParaRPr lang="en-US" sz="900" dirty="0"/>
          </a:p>
        </p:txBody>
      </p:sp>
      <p:sp>
        <p:nvSpPr>
          <p:cNvPr id="23" name="Shape 20"/>
          <p:cNvSpPr/>
          <p:nvPr/>
        </p:nvSpPr>
        <p:spPr>
          <a:xfrm>
            <a:off x="4709160" y="1115568"/>
            <a:ext cx="4087368" cy="3703320"/>
          </a:xfrm>
          <a:prstGeom prst="rect">
            <a:avLst/>
          </a:prstGeom>
          <a:solidFill>
            <a:srgbClr val="FFFFFF"/>
          </a:solidFill>
          <a:ln w="12700">
            <a:solidFill>
              <a:srgbClr val="DDE8E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24" name="Shape 21"/>
          <p:cNvSpPr/>
          <p:nvPr/>
        </p:nvSpPr>
        <p:spPr>
          <a:xfrm>
            <a:off x="4709160" y="1115568"/>
            <a:ext cx="4087368" cy="548640"/>
          </a:xfrm>
          <a:prstGeom prst="rect">
            <a:avLst/>
          </a:prstGeom>
          <a:solidFill>
            <a:srgbClr val="1A7A8A"/>
          </a:solidFill>
          <a:ln w="12700">
            <a:solidFill>
              <a:srgbClr val="1A7A8A"/>
            </a:solidFill>
            <a:prstDash val="solid"/>
          </a:ln>
        </p:spPr>
      </p:sp>
      <p:sp>
        <p:nvSpPr>
          <p:cNvPr id="25" name="Text 22"/>
          <p:cNvSpPr/>
          <p:nvPr/>
        </p:nvSpPr>
        <p:spPr>
          <a:xfrm>
            <a:off x="4864608" y="1170432"/>
            <a:ext cx="37490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Dual-Entity Architecture</a:t>
            </a:r>
            <a:endParaRPr lang="en-US" sz="1400" dirty="0"/>
          </a:p>
        </p:txBody>
      </p:sp>
      <p:sp>
        <p:nvSpPr>
          <p:cNvPr id="26" name="Shape 23"/>
          <p:cNvSpPr/>
          <p:nvPr/>
        </p:nvSpPr>
        <p:spPr>
          <a:xfrm>
            <a:off x="4846320" y="1810512"/>
            <a:ext cx="3785616" cy="1417320"/>
          </a:xfrm>
          <a:prstGeom prst="rect">
            <a:avLst/>
          </a:prstGeom>
          <a:solidFill>
            <a:srgbClr val="F0F8FA"/>
          </a:solidFill>
          <a:ln w="12700">
            <a:solidFill>
              <a:srgbClr val="0D5562"/>
            </a:solidFill>
            <a:prstDash val="solid"/>
          </a:ln>
        </p:spPr>
      </p:sp>
      <p:sp>
        <p:nvSpPr>
          <p:cNvPr id="27" name="Text 24"/>
          <p:cNvSpPr/>
          <p:nvPr/>
        </p:nvSpPr>
        <p:spPr>
          <a:xfrm>
            <a:off x="4956048" y="1874520"/>
            <a:ext cx="3566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0D55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AERITAS DATA TRUST</a:t>
            </a:r>
            <a:endParaRPr lang="en-US" sz="1100" dirty="0"/>
          </a:p>
        </p:txBody>
      </p:sp>
      <p:sp>
        <p:nvSpPr>
          <p:cNvPr id="28" name="Text 25"/>
          <p:cNvSpPr/>
          <p:nvPr/>
        </p:nvSpPr>
        <p:spPr>
          <a:xfrm>
            <a:off x="4956048" y="2194560"/>
            <a:ext cx="35661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D2B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Irrevocable Delaware Statutory Trust. Holds all IP, sensor data, and AI model weights. Fiduciary duty to data contributors. Data cannot be sold, seized, or deleted by any corporate transaction.</a:t>
            </a:r>
            <a:endParaRPr lang="en-US" sz="1000" dirty="0"/>
          </a:p>
        </p:txBody>
      </p:sp>
      <p:sp>
        <p:nvSpPr>
          <p:cNvPr id="29" name="Shape 26"/>
          <p:cNvSpPr/>
          <p:nvPr/>
        </p:nvSpPr>
        <p:spPr>
          <a:xfrm>
            <a:off x="4846320" y="3310128"/>
            <a:ext cx="3785616" cy="1325880"/>
          </a:xfrm>
          <a:prstGeom prst="rect">
            <a:avLst/>
          </a:prstGeom>
          <a:solidFill>
            <a:srgbClr val="F0F8FA"/>
          </a:solidFill>
          <a:ln w="12700">
            <a:solidFill>
              <a:srgbClr val="1A7A8A"/>
            </a:solidFill>
            <a:prstDash val="solid"/>
          </a:ln>
        </p:spPr>
      </p:sp>
      <p:sp>
        <p:nvSpPr>
          <p:cNvPr id="30" name="Text 27"/>
          <p:cNvSpPr/>
          <p:nvPr/>
        </p:nvSpPr>
        <p:spPr>
          <a:xfrm>
            <a:off x="4956048" y="3383280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1A7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AERITAS OPERATING COMPANY</a:t>
            </a:r>
            <a:endParaRPr lang="en-US" sz="1100" dirty="0"/>
          </a:p>
        </p:txBody>
      </p:sp>
      <p:sp>
        <p:nvSpPr>
          <p:cNvPr id="31" name="Text 28"/>
          <p:cNvSpPr/>
          <p:nvPr/>
        </p:nvSpPr>
        <p:spPr>
          <a:xfrm>
            <a:off x="4956048" y="3703320"/>
            <a:ext cx="356616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D2B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Delaware C-Corp. Builds, deploys, and commercializes the platform. Manages HVAC partnerships and sensor deployments. Standard equity upside for investors.</a:t>
            </a:r>
            <a:endParaRPr lang="en-US" sz="1000" dirty="0"/>
          </a:p>
        </p:txBody>
      </p:sp>
      <p:sp>
        <p:nvSpPr>
          <p:cNvPr id="32" name="Text 29"/>
          <p:cNvSpPr/>
          <p:nvPr/>
        </p:nvSpPr>
        <p:spPr>
          <a:xfrm>
            <a:off x="347472" y="4892040"/>
            <a:ext cx="844905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0D556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"The Framingham Heart Study for the built environment."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01B26"/>
          </a:solidFill>
          <a:ln w="12700">
            <a:solidFill>
              <a:srgbClr val="001B2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0"/>
            <a:ext cx="59436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Business Model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5943600" y="0"/>
            <a:ext cx="292608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C8E6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$25/Node/Month B2B via PE-Backed HVAC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347472" y="1078992"/>
            <a:ext cx="2029968" cy="1143000"/>
          </a:xfrm>
          <a:prstGeom prst="rect">
            <a:avLst/>
          </a:prstGeom>
          <a:solidFill>
            <a:srgbClr val="001B26"/>
          </a:solidFill>
          <a:ln w="12700">
            <a:solidFill>
              <a:srgbClr val="001B26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347472" y="1115568"/>
            <a:ext cx="2029968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$25/mo</a:t>
            </a:r>
            <a:endParaRPr lang="en-US" sz="3600" dirty="0"/>
          </a:p>
        </p:txBody>
      </p:sp>
      <p:sp>
        <p:nvSpPr>
          <p:cNvPr id="7" name="Text 5"/>
          <p:cNvSpPr/>
          <p:nvPr/>
        </p:nvSpPr>
        <p:spPr>
          <a:xfrm>
            <a:off x="347472" y="1828800"/>
            <a:ext cx="202996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C8E6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Node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523744" y="1078992"/>
            <a:ext cx="2029968" cy="1143000"/>
          </a:xfrm>
          <a:prstGeom prst="rect">
            <a:avLst/>
          </a:prstGeom>
          <a:solidFill>
            <a:srgbClr val="0D5562"/>
          </a:solidFill>
          <a:ln w="12700">
            <a:solidFill>
              <a:srgbClr val="0D556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2523744" y="1115568"/>
            <a:ext cx="2029968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76%</a:t>
            </a:r>
            <a:endParaRPr lang="en-US" sz="3600" dirty="0"/>
          </a:p>
        </p:txBody>
      </p:sp>
      <p:sp>
        <p:nvSpPr>
          <p:cNvPr id="10" name="Text 8"/>
          <p:cNvSpPr/>
          <p:nvPr/>
        </p:nvSpPr>
        <p:spPr>
          <a:xfrm>
            <a:off x="2523744" y="1828800"/>
            <a:ext cx="202996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C8E6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Gross Margin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700016" y="1078992"/>
            <a:ext cx="2029968" cy="1143000"/>
          </a:xfrm>
          <a:prstGeom prst="rect">
            <a:avLst/>
          </a:prstGeom>
          <a:solidFill>
            <a:srgbClr val="1A7A8A"/>
          </a:solidFill>
          <a:ln w="12700">
            <a:solidFill>
              <a:srgbClr val="1A7A8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4700016" y="1115568"/>
            <a:ext cx="2029968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$300M</a:t>
            </a:r>
            <a:endParaRPr lang="en-US" sz="3600" dirty="0"/>
          </a:p>
        </p:txBody>
      </p:sp>
      <p:sp>
        <p:nvSpPr>
          <p:cNvPr id="13" name="Text 11"/>
          <p:cNvSpPr/>
          <p:nvPr/>
        </p:nvSpPr>
        <p:spPr>
          <a:xfrm>
            <a:off x="4700016" y="1828800"/>
            <a:ext cx="202996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C8E6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5 ARR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6876288" y="1078992"/>
            <a:ext cx="2029968" cy="1143000"/>
          </a:xfrm>
          <a:prstGeom prst="rect">
            <a:avLst/>
          </a:prstGeom>
          <a:solidFill>
            <a:srgbClr val="48A9B5"/>
          </a:solidFill>
          <a:ln w="12700">
            <a:solidFill>
              <a:srgbClr val="48A9B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6876288" y="1115568"/>
            <a:ext cx="2029968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40M+</a:t>
            </a:r>
            <a:endParaRPr lang="en-US" sz="3600" dirty="0"/>
          </a:p>
        </p:txBody>
      </p:sp>
      <p:sp>
        <p:nvSpPr>
          <p:cNvPr id="16" name="Text 14"/>
          <p:cNvSpPr/>
          <p:nvPr/>
        </p:nvSpPr>
        <p:spPr>
          <a:xfrm>
            <a:off x="6876288" y="1828800"/>
            <a:ext cx="202996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C8E6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Addressable Homes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347472" y="2359152"/>
            <a:ext cx="8449056" cy="749808"/>
          </a:xfrm>
          <a:prstGeom prst="rect">
            <a:avLst/>
          </a:prstGeom>
          <a:solidFill>
            <a:srgbClr val="F0F8FA"/>
          </a:solidFill>
          <a:ln w="12700">
            <a:solidFill>
              <a:srgbClr val="DDE8E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347472" y="2359152"/>
            <a:ext cx="73152" cy="749808"/>
          </a:xfrm>
          <a:prstGeom prst="rect">
            <a:avLst/>
          </a:prstGeom>
          <a:solidFill>
            <a:srgbClr val="48A9B5"/>
          </a:solidFill>
          <a:ln w="12700">
            <a:solidFill>
              <a:srgbClr val="48A9B5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66928" y="2423160"/>
            <a:ext cx="1691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55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Distribution Insight: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2331720" y="2395728"/>
            <a:ext cx="63093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D2B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PE-backed HVAC roll-up platforms collectively operate 67,000+ trucks, serve 40M+ homes, and are actively seeking technology to transform service revenue into data-enabled recurring revenue. Aeritas transforms their EBITDA multiple from 5x to 16x.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347472" y="3218688"/>
            <a:ext cx="4114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D2B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Unit Economics Per Node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4754880" y="3218688"/>
            <a:ext cx="4023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D2B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HVAC Partner Earns Per Node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475488" y="3639312"/>
            <a:ext cx="2743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2B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Monthly subscription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3273552" y="3639312"/>
            <a:ext cx="10058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0D55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$25.00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475488" y="3886200"/>
            <a:ext cx="2743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D2B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Platform infrastructure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3273552" y="3886200"/>
            <a:ext cx="10058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0D55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-$3.00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475488" y="4133088"/>
            <a:ext cx="2743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D2B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AI/ML compute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3273552" y="4133088"/>
            <a:ext cx="10058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0D55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-$1.50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475488" y="4379976"/>
            <a:ext cx="2743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D2B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storage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3273552" y="4379976"/>
            <a:ext cx="10058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0D55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-$0.75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475488" y="4626864"/>
            <a:ext cx="2743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D2B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 &amp; ops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3273552" y="4626864"/>
            <a:ext cx="10058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0D55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-$0.75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347472" y="4873752"/>
            <a:ext cx="4069080" cy="237744"/>
          </a:xfrm>
          <a:prstGeom prst="rect">
            <a:avLst/>
          </a:prstGeom>
          <a:solidFill>
            <a:srgbClr val="0D5562"/>
          </a:solidFill>
          <a:ln w="12700">
            <a:solidFill>
              <a:srgbClr val="0D5562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475488" y="4873752"/>
            <a:ext cx="2743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Gross profit (76% margin)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3273552" y="4873752"/>
            <a:ext cx="10058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$19.00</a:t>
            </a:r>
            <a:endParaRPr lang="en-US" sz="1100" dirty="0"/>
          </a:p>
        </p:txBody>
      </p:sp>
      <p:sp>
        <p:nvSpPr>
          <p:cNvPr id="36" name="Text 34"/>
          <p:cNvSpPr/>
          <p:nvPr/>
        </p:nvSpPr>
        <p:spPr>
          <a:xfrm>
            <a:off x="4892040" y="3639312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2B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Consumer subscription</a:t>
            </a:r>
            <a:endParaRPr lang="en-US" sz="1100" dirty="0"/>
          </a:p>
        </p:txBody>
      </p:sp>
      <p:sp>
        <p:nvSpPr>
          <p:cNvPr id="37" name="Text 35"/>
          <p:cNvSpPr/>
          <p:nvPr/>
        </p:nvSpPr>
        <p:spPr>
          <a:xfrm>
            <a:off x="7205472" y="3639312"/>
            <a:ext cx="14447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0D55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$75-150/mo</a:t>
            </a:r>
            <a:endParaRPr lang="en-US" sz="1100" dirty="0"/>
          </a:p>
        </p:txBody>
      </p:sp>
      <p:sp>
        <p:nvSpPr>
          <p:cNvPr id="38" name="Text 36"/>
          <p:cNvSpPr/>
          <p:nvPr/>
        </p:nvSpPr>
        <p:spPr>
          <a:xfrm>
            <a:off x="4892040" y="393192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D2B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Annual revenue per home</a:t>
            </a:r>
            <a:endParaRPr lang="en-US" sz="1100" dirty="0"/>
          </a:p>
        </p:txBody>
      </p:sp>
      <p:sp>
        <p:nvSpPr>
          <p:cNvPr id="39" name="Text 37"/>
          <p:cNvSpPr/>
          <p:nvPr/>
        </p:nvSpPr>
        <p:spPr>
          <a:xfrm>
            <a:off x="7205472" y="3931920"/>
            <a:ext cx="14447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0D55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$900-1,800/yr</a:t>
            </a:r>
            <a:endParaRPr lang="en-US" sz="1100" dirty="0"/>
          </a:p>
        </p:txBody>
      </p:sp>
      <p:sp>
        <p:nvSpPr>
          <p:cNvPr id="40" name="Text 38"/>
          <p:cNvSpPr/>
          <p:nvPr/>
        </p:nvSpPr>
        <p:spPr>
          <a:xfrm>
            <a:off x="4892040" y="4224528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D2B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 Aeritas fee</a:t>
            </a:r>
            <a:endParaRPr lang="en-US" sz="1100" dirty="0"/>
          </a:p>
        </p:txBody>
      </p:sp>
      <p:sp>
        <p:nvSpPr>
          <p:cNvPr id="41" name="Text 39"/>
          <p:cNvSpPr/>
          <p:nvPr/>
        </p:nvSpPr>
        <p:spPr>
          <a:xfrm>
            <a:off x="7205472" y="4224528"/>
            <a:ext cx="14447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0D55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-$25/mo</a:t>
            </a:r>
            <a:endParaRPr lang="en-US" sz="1100" dirty="0"/>
          </a:p>
        </p:txBody>
      </p:sp>
      <p:sp>
        <p:nvSpPr>
          <p:cNvPr id="42" name="Text 40"/>
          <p:cNvSpPr/>
          <p:nvPr/>
        </p:nvSpPr>
        <p:spPr>
          <a:xfrm>
            <a:off x="4892040" y="4517136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D2B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Hardware investment</a:t>
            </a:r>
            <a:endParaRPr lang="en-US" sz="1100" dirty="0"/>
          </a:p>
        </p:txBody>
      </p:sp>
      <p:sp>
        <p:nvSpPr>
          <p:cNvPr id="43" name="Text 41"/>
          <p:cNvSpPr/>
          <p:nvPr/>
        </p:nvSpPr>
        <p:spPr>
          <a:xfrm>
            <a:off x="7205472" y="4517136"/>
            <a:ext cx="14447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0D55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$100-120 (2-3 mo recoup)</a:t>
            </a:r>
            <a:endParaRPr lang="en-US" sz="1100" dirty="0"/>
          </a:p>
        </p:txBody>
      </p:sp>
      <p:sp>
        <p:nvSpPr>
          <p:cNvPr id="44" name="Shape 42"/>
          <p:cNvSpPr/>
          <p:nvPr/>
        </p:nvSpPr>
        <p:spPr>
          <a:xfrm>
            <a:off x="4754880" y="4809744"/>
            <a:ext cx="4041648" cy="274320"/>
          </a:xfrm>
          <a:prstGeom prst="rect">
            <a:avLst/>
          </a:prstGeom>
          <a:solidFill>
            <a:srgbClr val="1A7A8A"/>
          </a:solidFill>
          <a:ln w="12700">
            <a:solidFill>
              <a:srgbClr val="1A7A8A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4892040" y="4809744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 margin per home</a:t>
            </a:r>
            <a:endParaRPr lang="en-US" sz="1100" dirty="0"/>
          </a:p>
        </p:txBody>
      </p:sp>
      <p:sp>
        <p:nvSpPr>
          <p:cNvPr id="46" name="Text 44"/>
          <p:cNvSpPr/>
          <p:nvPr/>
        </p:nvSpPr>
        <p:spPr>
          <a:xfrm>
            <a:off x="7205472" y="4809744"/>
            <a:ext cx="14447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$50-125/mo</a:t>
            </a:r>
            <a:endParaRPr lang="en-US" sz="1100" dirty="0"/>
          </a:p>
        </p:txBody>
      </p:sp>
      <p:sp>
        <p:nvSpPr>
          <p:cNvPr id="47" name="Shape 45"/>
          <p:cNvSpPr/>
          <p:nvPr/>
        </p:nvSpPr>
        <p:spPr>
          <a:xfrm>
            <a:off x="4526280" y="3154680"/>
            <a:ext cx="0" cy="1993392"/>
          </a:xfrm>
          <a:prstGeom prst="line">
            <a:avLst/>
          </a:prstGeom>
          <a:noFill/>
          <a:ln w="19050">
            <a:solidFill>
              <a:srgbClr val="DDE8EA"/>
            </a:solidFill>
            <a:prstDash val="solid"/>
          </a:ln>
        </p:spPr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0F8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01B26"/>
          </a:solidFill>
          <a:ln w="12700">
            <a:solidFill>
              <a:srgbClr val="001B2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0"/>
            <a:ext cx="59436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Scaling Curve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5943600" y="0"/>
            <a:ext cx="292608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C8E6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$25/Node to $300M+ ARR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731520" y="3858768"/>
            <a:ext cx="7315200" cy="0"/>
          </a:xfrm>
          <a:prstGeom prst="line">
            <a:avLst/>
          </a:prstGeom>
          <a:noFill/>
          <a:ln w="19050">
            <a:solidFill>
              <a:srgbClr val="DDE8E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91440" y="3721608"/>
            <a:ext cx="594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5A7D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$0M</a:t>
            </a:r>
            <a:endParaRPr lang="en-US" sz="850" dirty="0"/>
          </a:p>
        </p:txBody>
      </p:sp>
      <p:sp>
        <p:nvSpPr>
          <p:cNvPr id="7" name="Shape 5"/>
          <p:cNvSpPr/>
          <p:nvPr/>
        </p:nvSpPr>
        <p:spPr>
          <a:xfrm>
            <a:off x="731520" y="3172968"/>
            <a:ext cx="7315200" cy="0"/>
          </a:xfrm>
          <a:prstGeom prst="line">
            <a:avLst/>
          </a:prstGeom>
          <a:noFill/>
          <a:ln w="9525">
            <a:solidFill>
              <a:srgbClr val="DDE8E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91440" y="3035808"/>
            <a:ext cx="594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5A7D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$75M</a:t>
            </a:r>
            <a:endParaRPr lang="en-US" sz="850" dirty="0"/>
          </a:p>
        </p:txBody>
      </p:sp>
      <p:sp>
        <p:nvSpPr>
          <p:cNvPr id="9" name="Shape 7"/>
          <p:cNvSpPr/>
          <p:nvPr/>
        </p:nvSpPr>
        <p:spPr>
          <a:xfrm>
            <a:off x="731520" y="2487168"/>
            <a:ext cx="7315200" cy="0"/>
          </a:xfrm>
          <a:prstGeom prst="line">
            <a:avLst/>
          </a:prstGeom>
          <a:noFill/>
          <a:ln w="9525">
            <a:solidFill>
              <a:srgbClr val="DDE8E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1440" y="2350008"/>
            <a:ext cx="594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5A7D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$150M</a:t>
            </a:r>
            <a:endParaRPr lang="en-US" sz="850" dirty="0"/>
          </a:p>
        </p:txBody>
      </p:sp>
      <p:sp>
        <p:nvSpPr>
          <p:cNvPr id="11" name="Shape 9"/>
          <p:cNvSpPr/>
          <p:nvPr/>
        </p:nvSpPr>
        <p:spPr>
          <a:xfrm>
            <a:off x="731520" y="1801368"/>
            <a:ext cx="7315200" cy="0"/>
          </a:xfrm>
          <a:prstGeom prst="line">
            <a:avLst/>
          </a:prstGeom>
          <a:noFill/>
          <a:ln w="9525">
            <a:solidFill>
              <a:srgbClr val="DDE8E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91440" y="1664208"/>
            <a:ext cx="594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5A7D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$225M</a:t>
            </a:r>
            <a:endParaRPr lang="en-US" sz="850" dirty="0"/>
          </a:p>
        </p:txBody>
      </p:sp>
      <p:sp>
        <p:nvSpPr>
          <p:cNvPr id="13" name="Shape 11"/>
          <p:cNvSpPr/>
          <p:nvPr/>
        </p:nvSpPr>
        <p:spPr>
          <a:xfrm>
            <a:off x="731520" y="1115568"/>
            <a:ext cx="7315200" cy="0"/>
          </a:xfrm>
          <a:prstGeom prst="line">
            <a:avLst/>
          </a:prstGeom>
          <a:noFill/>
          <a:ln w="9525">
            <a:solidFill>
              <a:srgbClr val="DDE8E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1440" y="978408"/>
            <a:ext cx="594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5A7D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$300M</a:t>
            </a:r>
            <a:endParaRPr lang="en-US" sz="850" dirty="0"/>
          </a:p>
        </p:txBody>
      </p:sp>
      <p:sp>
        <p:nvSpPr>
          <p:cNvPr id="15" name="Shape 13"/>
          <p:cNvSpPr/>
          <p:nvPr/>
        </p:nvSpPr>
        <p:spPr>
          <a:xfrm>
            <a:off x="1036320" y="3831336"/>
            <a:ext cx="1097280" cy="27432"/>
          </a:xfrm>
          <a:prstGeom prst="rect">
            <a:avLst/>
          </a:prstGeom>
          <a:solidFill>
            <a:srgbClr val="1A7A8A"/>
          </a:solidFill>
          <a:ln w="12700">
            <a:solidFill>
              <a:srgbClr val="1A7A8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944880" y="3483864"/>
            <a:ext cx="1280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D2B3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$3M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944880" y="3931920"/>
            <a:ext cx="12801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5A7D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1</a:t>
            </a:r>
            <a:endParaRPr lang="en-US" sz="95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5A7D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10K nodes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2438400" y="3721608"/>
            <a:ext cx="1097280" cy="137160"/>
          </a:xfrm>
          <a:prstGeom prst="rect">
            <a:avLst/>
          </a:prstGeom>
          <a:solidFill>
            <a:srgbClr val="1A7A8A"/>
          </a:solidFill>
          <a:ln w="12700">
            <a:solidFill>
              <a:srgbClr val="1A7A8A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2346960" y="3374136"/>
            <a:ext cx="1280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D2B3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$15M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2346960" y="3931920"/>
            <a:ext cx="12801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5A7D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2</a:t>
            </a:r>
            <a:endParaRPr lang="en-US" sz="95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5A7D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50K nodes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3840480" y="3447288"/>
            <a:ext cx="1097280" cy="411480"/>
          </a:xfrm>
          <a:prstGeom prst="rect">
            <a:avLst/>
          </a:prstGeom>
          <a:solidFill>
            <a:srgbClr val="1A7A8A"/>
          </a:solidFill>
          <a:ln w="12700">
            <a:solidFill>
              <a:srgbClr val="1A7A8A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749040" y="3099816"/>
            <a:ext cx="1280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D2B3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$45M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3749040" y="3931920"/>
            <a:ext cx="12801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5A7D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3</a:t>
            </a:r>
            <a:endParaRPr lang="en-US" sz="95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5A7D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150K nodes</a:t>
            </a:r>
            <a:endParaRPr lang="en-US" sz="950" dirty="0"/>
          </a:p>
        </p:txBody>
      </p:sp>
      <p:sp>
        <p:nvSpPr>
          <p:cNvPr id="24" name="Shape 22"/>
          <p:cNvSpPr/>
          <p:nvPr/>
        </p:nvSpPr>
        <p:spPr>
          <a:xfrm>
            <a:off x="5242560" y="2487168"/>
            <a:ext cx="1097280" cy="1371600"/>
          </a:xfrm>
          <a:prstGeom prst="rect">
            <a:avLst/>
          </a:prstGeom>
          <a:solidFill>
            <a:srgbClr val="1A7A8A"/>
          </a:solidFill>
          <a:ln w="12700">
            <a:solidFill>
              <a:srgbClr val="1A7A8A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151120" y="2139696"/>
            <a:ext cx="1280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D2B3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$150M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5151120" y="3931920"/>
            <a:ext cx="12801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5A7D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4</a:t>
            </a:r>
            <a:endParaRPr lang="en-US" sz="95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5A7D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500K nodes</a:t>
            </a:r>
            <a:endParaRPr lang="en-US" sz="950" dirty="0"/>
          </a:p>
        </p:txBody>
      </p:sp>
      <p:sp>
        <p:nvSpPr>
          <p:cNvPr id="27" name="Shape 25"/>
          <p:cNvSpPr/>
          <p:nvPr/>
        </p:nvSpPr>
        <p:spPr>
          <a:xfrm>
            <a:off x="6644640" y="1115568"/>
            <a:ext cx="1097280" cy="2743200"/>
          </a:xfrm>
          <a:prstGeom prst="rect">
            <a:avLst/>
          </a:prstGeom>
          <a:solidFill>
            <a:srgbClr val="0D5562"/>
          </a:solidFill>
          <a:ln w="12700">
            <a:solidFill>
              <a:srgbClr val="0D5562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6553200" y="768096"/>
            <a:ext cx="1280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556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$300M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6553200" y="3931920"/>
            <a:ext cx="12801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5A7D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5</a:t>
            </a:r>
            <a:endParaRPr lang="en-US" sz="95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5A7D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1M nodes</a:t>
            </a:r>
            <a:endParaRPr lang="en-US" sz="950" dirty="0"/>
          </a:p>
        </p:txBody>
      </p:sp>
      <p:sp>
        <p:nvSpPr>
          <p:cNvPr id="30" name="Text 28"/>
          <p:cNvSpPr/>
          <p:nvPr/>
        </p:nvSpPr>
        <p:spPr>
          <a:xfrm>
            <a:off x="347472" y="4315968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2B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5-Year Milestone Summary</a:t>
            </a:r>
            <a:endParaRPr lang="en-US" sz="1300" dirty="0"/>
          </a:p>
        </p:txBody>
      </p:sp>
      <p:sp>
        <p:nvSpPr>
          <p:cNvPr id="31" name="Shape 29"/>
          <p:cNvSpPr/>
          <p:nvPr/>
        </p:nvSpPr>
        <p:spPr>
          <a:xfrm>
            <a:off x="347472" y="4663440"/>
            <a:ext cx="1051560" cy="256032"/>
          </a:xfrm>
          <a:prstGeom prst="rect">
            <a:avLst/>
          </a:prstGeom>
          <a:solidFill>
            <a:srgbClr val="0D5562"/>
          </a:solidFill>
          <a:ln w="12700">
            <a:solidFill>
              <a:srgbClr val="0D5562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393192" y="4663440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Milestone</a:t>
            </a:r>
            <a:endParaRPr lang="en-US" sz="900" dirty="0"/>
          </a:p>
        </p:txBody>
      </p:sp>
      <p:sp>
        <p:nvSpPr>
          <p:cNvPr id="33" name="Shape 31"/>
          <p:cNvSpPr/>
          <p:nvPr/>
        </p:nvSpPr>
        <p:spPr>
          <a:xfrm>
            <a:off x="1444752" y="4663440"/>
            <a:ext cx="1005840" cy="256032"/>
          </a:xfrm>
          <a:prstGeom prst="rect">
            <a:avLst/>
          </a:prstGeom>
          <a:solidFill>
            <a:srgbClr val="0D5562"/>
          </a:solidFill>
          <a:ln w="12700">
            <a:solidFill>
              <a:srgbClr val="0D5562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1490472" y="4663440"/>
            <a:ext cx="960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Nodes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2496312" y="4663440"/>
            <a:ext cx="1005840" cy="256032"/>
          </a:xfrm>
          <a:prstGeom prst="rect">
            <a:avLst/>
          </a:prstGeom>
          <a:solidFill>
            <a:srgbClr val="0D5562"/>
          </a:solidFill>
          <a:ln w="12700">
            <a:solidFill>
              <a:srgbClr val="0D5562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2542032" y="4663440"/>
            <a:ext cx="960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ARR</a:t>
            </a:r>
            <a:endParaRPr lang="en-US" sz="900" dirty="0"/>
          </a:p>
        </p:txBody>
      </p:sp>
      <p:sp>
        <p:nvSpPr>
          <p:cNvPr id="37" name="Shape 35"/>
          <p:cNvSpPr/>
          <p:nvPr/>
        </p:nvSpPr>
        <p:spPr>
          <a:xfrm>
            <a:off x="3547872" y="4663440"/>
            <a:ext cx="1005840" cy="256032"/>
          </a:xfrm>
          <a:prstGeom prst="rect">
            <a:avLst/>
          </a:prstGeom>
          <a:solidFill>
            <a:srgbClr val="0D5562"/>
          </a:solidFill>
          <a:ln w="12700">
            <a:solidFill>
              <a:srgbClr val="0D5562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3593592" y="4663440"/>
            <a:ext cx="960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Partners</a:t>
            </a:r>
            <a:endParaRPr lang="en-US" sz="900" dirty="0"/>
          </a:p>
        </p:txBody>
      </p:sp>
      <p:sp>
        <p:nvSpPr>
          <p:cNvPr id="39" name="Shape 37"/>
          <p:cNvSpPr/>
          <p:nvPr/>
        </p:nvSpPr>
        <p:spPr>
          <a:xfrm>
            <a:off x="4599432" y="4663440"/>
            <a:ext cx="1965960" cy="256032"/>
          </a:xfrm>
          <a:prstGeom prst="rect">
            <a:avLst/>
          </a:prstGeom>
          <a:solidFill>
            <a:srgbClr val="0D5562"/>
          </a:solidFill>
          <a:ln w="12700">
            <a:solidFill>
              <a:srgbClr val="0D5562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4645152" y="4663440"/>
            <a:ext cx="1920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Enterprise Value</a:t>
            </a:r>
            <a:endParaRPr lang="en-US" sz="900" dirty="0"/>
          </a:p>
        </p:txBody>
      </p:sp>
      <p:sp>
        <p:nvSpPr>
          <p:cNvPr id="41" name="Shape 39"/>
          <p:cNvSpPr/>
          <p:nvPr/>
        </p:nvSpPr>
        <p:spPr>
          <a:xfrm>
            <a:off x="6720840" y="4315968"/>
            <a:ext cx="2075688" cy="457200"/>
          </a:xfrm>
          <a:prstGeom prst="rect">
            <a:avLst/>
          </a:prstGeom>
          <a:solidFill>
            <a:srgbClr val="48A9B5">
              <a:alpha val="85000"/>
            </a:srgbClr>
          </a:solidFill>
          <a:ln w="12700">
            <a:solidFill>
              <a:srgbClr val="48A9B5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6784848" y="4315968"/>
            <a:ext cx="1965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001B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&lt; 2.5% penetration of 40M+ homes served by PE-backed HVAC platforms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01B26"/>
          </a:solidFill>
          <a:ln w="12700">
            <a:solidFill>
              <a:srgbClr val="001B2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0"/>
            <a:ext cx="59436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Four Compounding Revenue Layers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5943600" y="0"/>
            <a:ext cx="292608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C8E6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data is the business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320040" y="1115568"/>
            <a:ext cx="2029968" cy="3703320"/>
          </a:xfrm>
          <a:prstGeom prst="rect">
            <a:avLst/>
          </a:prstGeom>
          <a:solidFill>
            <a:srgbClr val="F0F8FA"/>
          </a:solidFill>
          <a:ln w="12700">
            <a:solidFill>
              <a:srgbClr val="DDE8E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20040" y="1115568"/>
            <a:ext cx="2029968" cy="713232"/>
          </a:xfrm>
          <a:prstGeom prst="rect">
            <a:avLst/>
          </a:prstGeom>
          <a:solidFill>
            <a:srgbClr val="001B26"/>
          </a:solidFill>
          <a:ln w="12700">
            <a:solidFill>
              <a:srgbClr val="001B26"/>
            </a:solidFill>
            <a:prstDash val="solid"/>
          </a:ln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768" y="1207008"/>
            <a:ext cx="384048" cy="384048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914400" y="117043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C8E6E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01</a:t>
            </a:r>
            <a:endParaRPr lang="en-US" sz="1800" dirty="0"/>
          </a:p>
        </p:txBody>
      </p:sp>
      <p:sp>
        <p:nvSpPr>
          <p:cNvPr id="9" name="Text 6"/>
          <p:cNvSpPr/>
          <p:nvPr/>
        </p:nvSpPr>
        <p:spPr>
          <a:xfrm>
            <a:off x="429768" y="1901952"/>
            <a:ext cx="181051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2B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Node Subscriptions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429768" y="2395728"/>
            <a:ext cx="548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A7D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5:</a:t>
            </a:r>
            <a:endParaRPr lang="en-US" sz="1000" dirty="0"/>
          </a:p>
        </p:txBody>
      </p:sp>
      <p:sp>
        <p:nvSpPr>
          <p:cNvPr id="11" name="Text 8"/>
          <p:cNvSpPr/>
          <p:nvPr/>
        </p:nvSpPr>
        <p:spPr>
          <a:xfrm>
            <a:off x="960120" y="2395728"/>
            <a:ext cx="1280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55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$300M</a:t>
            </a:r>
            <a:endParaRPr lang="en-US" sz="1300" dirty="0"/>
          </a:p>
        </p:txBody>
      </p:sp>
      <p:sp>
        <p:nvSpPr>
          <p:cNvPr id="12" name="Text 9"/>
          <p:cNvSpPr/>
          <p:nvPr/>
        </p:nvSpPr>
        <p:spPr>
          <a:xfrm>
            <a:off x="429768" y="2670048"/>
            <a:ext cx="181051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5A7D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Timing: Day 1</a:t>
            </a:r>
            <a:endParaRPr lang="en-US" sz="950" dirty="0"/>
          </a:p>
        </p:txBody>
      </p:sp>
      <p:sp>
        <p:nvSpPr>
          <p:cNvPr id="13" name="Shape 10"/>
          <p:cNvSpPr/>
          <p:nvPr/>
        </p:nvSpPr>
        <p:spPr>
          <a:xfrm>
            <a:off x="429768" y="2944368"/>
            <a:ext cx="1810512" cy="0"/>
          </a:xfrm>
          <a:prstGeom prst="line">
            <a:avLst/>
          </a:prstGeom>
          <a:noFill/>
          <a:ln w="12700">
            <a:solidFill>
              <a:srgbClr val="DDE8EA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429768" y="3017520"/>
            <a:ext cx="1810512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A7D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$25/node/month from HVAC partners for the Sentinel platform. Pure B2B — HVAC partner is the customer, homeowner is the end user.</a:t>
            </a:r>
            <a:endParaRPr lang="en-US" sz="1000" dirty="0"/>
          </a:p>
        </p:txBody>
      </p:sp>
      <p:sp>
        <p:nvSpPr>
          <p:cNvPr id="15" name="Shape 12"/>
          <p:cNvSpPr/>
          <p:nvPr/>
        </p:nvSpPr>
        <p:spPr>
          <a:xfrm>
            <a:off x="2496312" y="1115568"/>
            <a:ext cx="2029968" cy="3703320"/>
          </a:xfrm>
          <a:prstGeom prst="rect">
            <a:avLst/>
          </a:prstGeom>
          <a:solidFill>
            <a:srgbClr val="F0F8FA"/>
          </a:solidFill>
          <a:ln w="12700">
            <a:solidFill>
              <a:srgbClr val="DDE8E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6" name="Shape 13"/>
          <p:cNvSpPr/>
          <p:nvPr/>
        </p:nvSpPr>
        <p:spPr>
          <a:xfrm>
            <a:off x="2496312" y="1115568"/>
            <a:ext cx="2029968" cy="713232"/>
          </a:xfrm>
          <a:prstGeom prst="rect">
            <a:avLst/>
          </a:prstGeom>
          <a:solidFill>
            <a:srgbClr val="0D5562"/>
          </a:solidFill>
          <a:ln w="12700">
            <a:solidFill>
              <a:srgbClr val="0D5562"/>
            </a:solidFill>
            <a:prstDash val="solid"/>
          </a:ln>
        </p:spPr>
      </p:sp>
      <p:pic>
        <p:nvPicPr>
          <p:cNvPr id="17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06040" y="1207008"/>
            <a:ext cx="384048" cy="384048"/>
          </a:xfrm>
          <a:prstGeom prst="rect">
            <a:avLst/>
          </a:prstGeom>
        </p:spPr>
      </p:pic>
      <p:sp>
        <p:nvSpPr>
          <p:cNvPr id="18" name="Text 14"/>
          <p:cNvSpPr/>
          <p:nvPr/>
        </p:nvSpPr>
        <p:spPr>
          <a:xfrm>
            <a:off x="3090672" y="117043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C8E6E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02</a:t>
            </a:r>
            <a:endParaRPr lang="en-US" sz="1800" dirty="0"/>
          </a:p>
        </p:txBody>
      </p:sp>
      <p:sp>
        <p:nvSpPr>
          <p:cNvPr id="19" name="Text 15"/>
          <p:cNvSpPr/>
          <p:nvPr/>
        </p:nvSpPr>
        <p:spPr>
          <a:xfrm>
            <a:off x="2606040" y="1901952"/>
            <a:ext cx="181051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2B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Dashboard Fees</a:t>
            </a:r>
            <a:endParaRPr lang="en-US" sz="1200" dirty="0"/>
          </a:p>
        </p:txBody>
      </p:sp>
      <p:sp>
        <p:nvSpPr>
          <p:cNvPr id="20" name="Text 16"/>
          <p:cNvSpPr/>
          <p:nvPr/>
        </p:nvSpPr>
        <p:spPr>
          <a:xfrm>
            <a:off x="2606040" y="2395728"/>
            <a:ext cx="548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A7D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5:</a:t>
            </a:r>
            <a:endParaRPr lang="en-US" sz="1000" dirty="0"/>
          </a:p>
        </p:txBody>
      </p:sp>
      <p:sp>
        <p:nvSpPr>
          <p:cNvPr id="21" name="Text 17"/>
          <p:cNvSpPr/>
          <p:nvPr/>
        </p:nvSpPr>
        <p:spPr>
          <a:xfrm>
            <a:off x="3136392" y="2395728"/>
            <a:ext cx="1280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55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$24M</a:t>
            </a:r>
            <a:endParaRPr lang="en-US" sz="1300" dirty="0"/>
          </a:p>
        </p:txBody>
      </p:sp>
      <p:sp>
        <p:nvSpPr>
          <p:cNvPr id="22" name="Text 18"/>
          <p:cNvSpPr/>
          <p:nvPr/>
        </p:nvSpPr>
        <p:spPr>
          <a:xfrm>
            <a:off x="2606040" y="2670048"/>
            <a:ext cx="181051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5A7D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Timing: Day 1</a:t>
            </a:r>
            <a:endParaRPr lang="en-US" sz="950" dirty="0"/>
          </a:p>
        </p:txBody>
      </p:sp>
      <p:sp>
        <p:nvSpPr>
          <p:cNvPr id="23" name="Shape 19"/>
          <p:cNvSpPr/>
          <p:nvPr/>
        </p:nvSpPr>
        <p:spPr>
          <a:xfrm>
            <a:off x="2606040" y="2944368"/>
            <a:ext cx="1810512" cy="0"/>
          </a:xfrm>
          <a:prstGeom prst="line">
            <a:avLst/>
          </a:prstGeom>
          <a:noFill/>
          <a:ln w="12700">
            <a:solidFill>
              <a:srgbClr val="DDE8EA"/>
            </a:solidFill>
            <a:prstDash val="solid"/>
          </a:ln>
        </p:spPr>
      </p:sp>
      <p:sp>
        <p:nvSpPr>
          <p:cNvPr id="24" name="Text 20"/>
          <p:cNvSpPr/>
          <p:nvPr/>
        </p:nvSpPr>
        <p:spPr>
          <a:xfrm>
            <a:off x="2606040" y="3017520"/>
            <a:ext cx="1810512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A7D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$5,000/month per HVAC company for analytics, fleet management, and automated dispatch. Every new partner adds ARR from day one.</a:t>
            </a:r>
            <a:endParaRPr lang="en-US" sz="1000" dirty="0"/>
          </a:p>
        </p:txBody>
      </p:sp>
      <p:sp>
        <p:nvSpPr>
          <p:cNvPr id="25" name="Shape 21"/>
          <p:cNvSpPr/>
          <p:nvPr/>
        </p:nvSpPr>
        <p:spPr>
          <a:xfrm>
            <a:off x="4672584" y="1115568"/>
            <a:ext cx="2029968" cy="3703320"/>
          </a:xfrm>
          <a:prstGeom prst="rect">
            <a:avLst/>
          </a:prstGeom>
          <a:solidFill>
            <a:srgbClr val="F0F8FA"/>
          </a:solidFill>
          <a:ln w="12700">
            <a:solidFill>
              <a:srgbClr val="DDE8E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26" name="Shape 22"/>
          <p:cNvSpPr/>
          <p:nvPr/>
        </p:nvSpPr>
        <p:spPr>
          <a:xfrm>
            <a:off x="4672584" y="1115568"/>
            <a:ext cx="2029968" cy="713232"/>
          </a:xfrm>
          <a:prstGeom prst="rect">
            <a:avLst/>
          </a:prstGeom>
          <a:solidFill>
            <a:srgbClr val="1A7A8A"/>
          </a:solidFill>
          <a:ln w="12700">
            <a:solidFill>
              <a:srgbClr val="1A7A8A"/>
            </a:solidFill>
            <a:prstDash val="solid"/>
          </a:ln>
        </p:spPr>
      </p:sp>
      <p:pic>
        <p:nvPicPr>
          <p:cNvPr id="27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2312" y="1207008"/>
            <a:ext cx="384048" cy="384048"/>
          </a:xfrm>
          <a:prstGeom prst="rect">
            <a:avLst/>
          </a:prstGeom>
        </p:spPr>
      </p:pic>
      <p:sp>
        <p:nvSpPr>
          <p:cNvPr id="28" name="Text 23"/>
          <p:cNvSpPr/>
          <p:nvPr/>
        </p:nvSpPr>
        <p:spPr>
          <a:xfrm>
            <a:off x="5266944" y="117043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C8E6E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03</a:t>
            </a:r>
            <a:endParaRPr lang="en-US" sz="1800" dirty="0"/>
          </a:p>
        </p:txBody>
      </p:sp>
      <p:sp>
        <p:nvSpPr>
          <p:cNvPr id="29" name="Text 24"/>
          <p:cNvSpPr/>
          <p:nvPr/>
        </p:nvSpPr>
        <p:spPr>
          <a:xfrm>
            <a:off x="4782312" y="1901952"/>
            <a:ext cx="181051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2B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Licensing</a:t>
            </a:r>
            <a:endParaRPr lang="en-US" sz="1200" dirty="0"/>
          </a:p>
        </p:txBody>
      </p:sp>
      <p:sp>
        <p:nvSpPr>
          <p:cNvPr id="30" name="Text 25"/>
          <p:cNvSpPr/>
          <p:nvPr/>
        </p:nvSpPr>
        <p:spPr>
          <a:xfrm>
            <a:off x="4782312" y="2395728"/>
            <a:ext cx="548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A7D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5:</a:t>
            </a:r>
            <a:endParaRPr lang="en-US" sz="1000" dirty="0"/>
          </a:p>
        </p:txBody>
      </p:sp>
      <p:sp>
        <p:nvSpPr>
          <p:cNvPr id="31" name="Text 26"/>
          <p:cNvSpPr/>
          <p:nvPr/>
        </p:nvSpPr>
        <p:spPr>
          <a:xfrm>
            <a:off x="5312664" y="2395728"/>
            <a:ext cx="1280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55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$75M</a:t>
            </a:r>
            <a:endParaRPr lang="en-US" sz="1300" dirty="0"/>
          </a:p>
        </p:txBody>
      </p:sp>
      <p:sp>
        <p:nvSpPr>
          <p:cNvPr id="32" name="Text 27"/>
          <p:cNvSpPr/>
          <p:nvPr/>
        </p:nvSpPr>
        <p:spPr>
          <a:xfrm>
            <a:off x="4782312" y="2670048"/>
            <a:ext cx="181051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5A7D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Timing: Year 2+</a:t>
            </a:r>
            <a:endParaRPr lang="en-US" sz="950" dirty="0"/>
          </a:p>
        </p:txBody>
      </p:sp>
      <p:sp>
        <p:nvSpPr>
          <p:cNvPr id="33" name="Shape 28"/>
          <p:cNvSpPr/>
          <p:nvPr/>
        </p:nvSpPr>
        <p:spPr>
          <a:xfrm>
            <a:off x="4782312" y="2944368"/>
            <a:ext cx="1810512" cy="0"/>
          </a:xfrm>
          <a:prstGeom prst="line">
            <a:avLst/>
          </a:prstGeom>
          <a:noFill/>
          <a:ln w="12700">
            <a:solidFill>
              <a:srgbClr val="DDE8EA"/>
            </a:solidFill>
            <a:prstDash val="solid"/>
          </a:ln>
        </p:spPr>
      </p:sp>
      <p:sp>
        <p:nvSpPr>
          <p:cNvPr id="34" name="Text 29"/>
          <p:cNvSpPr/>
          <p:nvPr/>
        </p:nvSpPr>
        <p:spPr>
          <a:xfrm>
            <a:off x="4782312" y="3017520"/>
            <a:ext cx="1810512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A7D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De-identified environmental datasets licensed to insurers, researchers, and real estate platforms. The network effect compounds with every node deployed.</a:t>
            </a:r>
            <a:endParaRPr lang="en-US" sz="1000" dirty="0"/>
          </a:p>
        </p:txBody>
      </p:sp>
      <p:sp>
        <p:nvSpPr>
          <p:cNvPr id="35" name="Shape 30"/>
          <p:cNvSpPr/>
          <p:nvPr/>
        </p:nvSpPr>
        <p:spPr>
          <a:xfrm>
            <a:off x="6848856" y="1115568"/>
            <a:ext cx="2029968" cy="3703320"/>
          </a:xfrm>
          <a:prstGeom prst="rect">
            <a:avLst/>
          </a:prstGeom>
          <a:solidFill>
            <a:srgbClr val="F0F8FA"/>
          </a:solidFill>
          <a:ln w="12700">
            <a:solidFill>
              <a:srgbClr val="DDE8E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36" name="Shape 31"/>
          <p:cNvSpPr/>
          <p:nvPr/>
        </p:nvSpPr>
        <p:spPr>
          <a:xfrm>
            <a:off x="6848856" y="1115568"/>
            <a:ext cx="2029968" cy="713232"/>
          </a:xfrm>
          <a:prstGeom prst="rect">
            <a:avLst/>
          </a:prstGeom>
          <a:solidFill>
            <a:srgbClr val="48A9B5"/>
          </a:solidFill>
          <a:ln w="12700">
            <a:solidFill>
              <a:srgbClr val="48A9B5"/>
            </a:solidFill>
            <a:prstDash val="solid"/>
          </a:ln>
        </p:spPr>
      </p:sp>
      <p:pic>
        <p:nvPicPr>
          <p:cNvPr id="37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8584" y="1207008"/>
            <a:ext cx="384048" cy="384048"/>
          </a:xfrm>
          <a:prstGeom prst="rect">
            <a:avLst/>
          </a:prstGeom>
        </p:spPr>
      </p:pic>
      <p:sp>
        <p:nvSpPr>
          <p:cNvPr id="38" name="Text 32"/>
          <p:cNvSpPr/>
          <p:nvPr/>
        </p:nvSpPr>
        <p:spPr>
          <a:xfrm>
            <a:off x="7443216" y="117043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01B2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04</a:t>
            </a:r>
            <a:endParaRPr lang="en-US" sz="1800" dirty="0"/>
          </a:p>
        </p:txBody>
      </p:sp>
      <p:sp>
        <p:nvSpPr>
          <p:cNvPr id="39" name="Text 33"/>
          <p:cNvSpPr/>
          <p:nvPr/>
        </p:nvSpPr>
        <p:spPr>
          <a:xfrm>
            <a:off x="6958584" y="1901952"/>
            <a:ext cx="181051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2B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Pharma RWE</a:t>
            </a:r>
            <a:endParaRPr lang="en-US" sz="1200" dirty="0"/>
          </a:p>
        </p:txBody>
      </p:sp>
      <p:sp>
        <p:nvSpPr>
          <p:cNvPr id="40" name="Text 34"/>
          <p:cNvSpPr/>
          <p:nvPr/>
        </p:nvSpPr>
        <p:spPr>
          <a:xfrm>
            <a:off x="6958584" y="2395728"/>
            <a:ext cx="548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A7D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5:</a:t>
            </a:r>
            <a:endParaRPr lang="en-US" sz="1000" dirty="0"/>
          </a:p>
        </p:txBody>
      </p:sp>
      <p:sp>
        <p:nvSpPr>
          <p:cNvPr id="41" name="Text 35"/>
          <p:cNvSpPr/>
          <p:nvPr/>
        </p:nvSpPr>
        <p:spPr>
          <a:xfrm>
            <a:off x="7488936" y="2395728"/>
            <a:ext cx="1280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55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$50M</a:t>
            </a:r>
            <a:endParaRPr lang="en-US" sz="1300" dirty="0"/>
          </a:p>
        </p:txBody>
      </p:sp>
      <p:sp>
        <p:nvSpPr>
          <p:cNvPr id="42" name="Text 36"/>
          <p:cNvSpPr/>
          <p:nvPr/>
        </p:nvSpPr>
        <p:spPr>
          <a:xfrm>
            <a:off x="6958584" y="2670048"/>
            <a:ext cx="181051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5A7D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Timing: Year 3+</a:t>
            </a:r>
            <a:endParaRPr lang="en-US" sz="950" dirty="0"/>
          </a:p>
        </p:txBody>
      </p:sp>
      <p:sp>
        <p:nvSpPr>
          <p:cNvPr id="43" name="Shape 37"/>
          <p:cNvSpPr/>
          <p:nvPr/>
        </p:nvSpPr>
        <p:spPr>
          <a:xfrm>
            <a:off x="6958584" y="2944368"/>
            <a:ext cx="1810512" cy="0"/>
          </a:xfrm>
          <a:prstGeom prst="line">
            <a:avLst/>
          </a:prstGeom>
          <a:noFill/>
          <a:ln w="12700">
            <a:solidFill>
              <a:srgbClr val="DDE8EA"/>
            </a:solidFill>
            <a:prstDash val="solid"/>
          </a:ln>
        </p:spPr>
      </p:sp>
      <p:sp>
        <p:nvSpPr>
          <p:cNvPr id="44" name="Text 38"/>
          <p:cNvSpPr/>
          <p:nvPr/>
        </p:nvSpPr>
        <p:spPr>
          <a:xfrm>
            <a:off x="6958584" y="3017520"/>
            <a:ext cx="1810512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A7D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Real-world evidence partnerships with pharmaceutical companies. Total addressable pharma market for environmentally-driven diseases: over $167 billion annually.</a:t>
            </a:r>
            <a:endParaRPr lang="en-US" sz="1000" dirty="0"/>
          </a:p>
        </p:txBody>
      </p:sp>
      <p:sp>
        <p:nvSpPr>
          <p:cNvPr id="45" name="Shape 39"/>
          <p:cNvSpPr/>
          <p:nvPr/>
        </p:nvSpPr>
        <p:spPr>
          <a:xfrm>
            <a:off x="320040" y="4846320"/>
            <a:ext cx="8458200" cy="274320"/>
          </a:xfrm>
          <a:prstGeom prst="rect">
            <a:avLst/>
          </a:prstGeom>
          <a:solidFill>
            <a:srgbClr val="001B26"/>
          </a:solidFill>
          <a:ln w="12700">
            <a:solidFill>
              <a:srgbClr val="001B26"/>
            </a:solidFill>
            <a:prstDash val="solid"/>
          </a:ln>
        </p:spPr>
      </p:sp>
      <p:sp>
        <p:nvSpPr>
          <p:cNvPr id="46" name="Text 40"/>
          <p:cNvSpPr/>
          <p:nvPr/>
        </p:nvSpPr>
        <p:spPr>
          <a:xfrm>
            <a:off x="475488" y="484632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C8E6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Year 5 Revenue Target:</a:t>
            </a:r>
            <a:endParaRPr lang="en-US" sz="1100" dirty="0"/>
          </a:p>
        </p:txBody>
      </p:sp>
      <p:sp>
        <p:nvSpPr>
          <p:cNvPr id="47" name="Text 41"/>
          <p:cNvSpPr/>
          <p:nvPr/>
        </p:nvSpPr>
        <p:spPr>
          <a:xfrm>
            <a:off x="3246120" y="484632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8A9B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$449M across all layers</a:t>
            </a:r>
            <a:endParaRPr lang="en-US" sz="1300" dirty="0"/>
          </a:p>
        </p:txBody>
      </p:sp>
      <p:sp>
        <p:nvSpPr>
          <p:cNvPr id="48" name="Text 42"/>
          <p:cNvSpPr/>
          <p:nvPr/>
        </p:nvSpPr>
        <p:spPr>
          <a:xfrm>
            <a:off x="5669280" y="4846320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48A9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Enterprise Value:  $4.5-6.7B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0F8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01B26"/>
          </a:solidFill>
          <a:ln w="12700">
            <a:solidFill>
              <a:srgbClr val="001B2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0"/>
            <a:ext cx="59436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Distribution Engine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5943600" y="0"/>
            <a:ext cx="292608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C8E6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PE-Backed HVAC Roll-Up Platforms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347472" y="1115568"/>
            <a:ext cx="8449056" cy="713232"/>
          </a:xfrm>
          <a:prstGeom prst="rect">
            <a:avLst/>
          </a:prstGeom>
          <a:solidFill>
            <a:srgbClr val="001B26"/>
          </a:solidFill>
          <a:ln w="12700">
            <a:solidFill>
              <a:srgbClr val="001B2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70432"/>
            <a:ext cx="7315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8A9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Aeritas transforms a 5x EBITDA service business into a 16x EBITDA data-enabled platform.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02920" y="1508760"/>
            <a:ext cx="8046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8E6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Champions Group sold to Blackstone Feb 2026 at 18.5x EBITDA — reserved for platforms with recurring revenue + tech differentiation.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2011680" y="2066544"/>
            <a:ext cx="3474720" cy="365760"/>
          </a:xfrm>
          <a:prstGeom prst="rect">
            <a:avLst/>
          </a:prstGeom>
          <a:solidFill>
            <a:srgbClr val="DDE8EA"/>
          </a:solidFill>
          <a:ln w="12700">
            <a:solidFill>
              <a:srgbClr val="DDE8EA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2011680" y="2066544"/>
            <a:ext cx="868680" cy="365760"/>
          </a:xfrm>
          <a:prstGeom prst="rect">
            <a:avLst/>
          </a:prstGeom>
          <a:solidFill>
            <a:srgbClr val="5A7D8A"/>
          </a:solidFill>
          <a:ln w="12700">
            <a:solidFill>
              <a:srgbClr val="5A7D8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84048" y="1993392"/>
            <a:ext cx="1554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50" dirty="0">
                <a:solidFill>
                  <a:srgbClr val="0D2B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Traditional</a:t>
            </a:r>
            <a:endParaRPr lang="en-US" sz="950" dirty="0"/>
          </a:p>
          <a:p>
            <a:pPr algn="r" indent="0" marL="0">
              <a:buNone/>
            </a:pPr>
            <a:r>
              <a:rPr lang="en-US" sz="950" dirty="0">
                <a:solidFill>
                  <a:srgbClr val="0D2B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HVAC Service</a:t>
            </a:r>
            <a:endParaRPr lang="en-US" sz="950" dirty="0"/>
          </a:p>
        </p:txBody>
      </p:sp>
      <p:sp>
        <p:nvSpPr>
          <p:cNvPr id="11" name="Text 9"/>
          <p:cNvSpPr/>
          <p:nvPr/>
        </p:nvSpPr>
        <p:spPr>
          <a:xfrm>
            <a:off x="2971800" y="2084832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5A7D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5x EBITDA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2011680" y="2688336"/>
            <a:ext cx="3474720" cy="365760"/>
          </a:xfrm>
          <a:prstGeom prst="rect">
            <a:avLst/>
          </a:prstGeom>
          <a:solidFill>
            <a:srgbClr val="DDE8EA"/>
          </a:solidFill>
          <a:ln w="12700">
            <a:solidFill>
              <a:srgbClr val="DDE8EA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011680" y="2688336"/>
            <a:ext cx="1737360" cy="365760"/>
          </a:xfrm>
          <a:prstGeom prst="rect">
            <a:avLst/>
          </a:prstGeom>
          <a:solidFill>
            <a:srgbClr val="1A7A8A"/>
          </a:solidFill>
          <a:ln w="12700">
            <a:solidFill>
              <a:srgbClr val="1A7A8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84048" y="2615184"/>
            <a:ext cx="1554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50" dirty="0">
                <a:solidFill>
                  <a:srgbClr val="0D2B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HVAC Platform</a:t>
            </a:r>
            <a:endParaRPr lang="en-US" sz="950" dirty="0"/>
          </a:p>
          <a:p>
            <a:pPr algn="r" indent="0" marL="0">
              <a:buNone/>
            </a:pPr>
            <a:r>
              <a:rPr lang="en-US" sz="950" dirty="0">
                <a:solidFill>
                  <a:srgbClr val="0D2B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(PE Roll-Up)</a:t>
            </a:r>
            <a:endParaRPr lang="en-US" sz="950" dirty="0"/>
          </a:p>
        </p:txBody>
      </p:sp>
      <p:sp>
        <p:nvSpPr>
          <p:cNvPr id="15" name="Text 13"/>
          <p:cNvSpPr/>
          <p:nvPr/>
        </p:nvSpPr>
        <p:spPr>
          <a:xfrm>
            <a:off x="3840480" y="2706624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7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10x EBITDA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011680" y="3310128"/>
            <a:ext cx="3474720" cy="365760"/>
          </a:xfrm>
          <a:prstGeom prst="rect">
            <a:avLst/>
          </a:prstGeom>
          <a:solidFill>
            <a:srgbClr val="DDE8EA"/>
          </a:solidFill>
          <a:ln w="12700">
            <a:solidFill>
              <a:srgbClr val="DDE8EA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2011680" y="3310128"/>
            <a:ext cx="2779776" cy="365760"/>
          </a:xfrm>
          <a:prstGeom prst="rect">
            <a:avLst/>
          </a:prstGeom>
          <a:solidFill>
            <a:srgbClr val="0D5562"/>
          </a:solidFill>
          <a:ln w="12700">
            <a:solidFill>
              <a:srgbClr val="0D5562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84048" y="3236976"/>
            <a:ext cx="1554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50" dirty="0">
                <a:solidFill>
                  <a:srgbClr val="0D2B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HVAC + Aeritas</a:t>
            </a:r>
            <a:endParaRPr lang="en-US" sz="950" dirty="0"/>
          </a:p>
          <a:p>
            <a:pPr algn="r" indent="0" marL="0">
              <a:buNone/>
            </a:pPr>
            <a:r>
              <a:rPr lang="en-US" sz="950" dirty="0">
                <a:solidFill>
                  <a:srgbClr val="0D2B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(Data-Enabled)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4882896" y="3328416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55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16x EBITDA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2011680" y="3931920"/>
            <a:ext cx="3474720" cy="365760"/>
          </a:xfrm>
          <a:prstGeom prst="rect">
            <a:avLst/>
          </a:prstGeom>
          <a:solidFill>
            <a:srgbClr val="DDE8EA"/>
          </a:solidFill>
          <a:ln w="12700">
            <a:solidFill>
              <a:srgbClr val="DDE8EA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2011680" y="3931920"/>
            <a:ext cx="3474720" cy="365760"/>
          </a:xfrm>
          <a:prstGeom prst="rect">
            <a:avLst/>
          </a:prstGeom>
          <a:solidFill>
            <a:srgbClr val="001B26"/>
          </a:solidFill>
          <a:ln w="12700">
            <a:solidFill>
              <a:srgbClr val="001B26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84048" y="3858768"/>
            <a:ext cx="1554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50" dirty="0">
                <a:solidFill>
                  <a:srgbClr val="0D2B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Pure SaaS</a:t>
            </a:r>
            <a:endParaRPr lang="en-US" sz="950" dirty="0"/>
          </a:p>
          <a:p>
            <a:pPr algn="r" indent="0" marL="0">
              <a:buNone/>
            </a:pPr>
            <a:r>
              <a:rPr lang="en-US" sz="950" dirty="0">
                <a:solidFill>
                  <a:srgbClr val="0D2B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Comparable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5577840" y="3950208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1B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20x EBITDA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715000" y="1920240"/>
            <a:ext cx="30632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2B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 PE-Backed HVAC Platforms — The Aeritas Market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5715000" y="2395728"/>
            <a:ext cx="3063240" cy="384048"/>
          </a:xfrm>
          <a:prstGeom prst="rect">
            <a:avLst/>
          </a:prstGeom>
          <a:solidFill>
            <a:srgbClr val="F0F8FA"/>
          </a:solidFill>
          <a:ln w="12700">
            <a:solidFill>
              <a:srgbClr val="DDE8EA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833872" y="2450592"/>
            <a:ext cx="126187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D2B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Service Logic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7150608" y="2450592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A7D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Bain Capital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5833872" y="2615184"/>
            <a:ext cx="10972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0D55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$2.2B</a:t>
            </a:r>
            <a:endParaRPr lang="en-US" sz="850" dirty="0"/>
          </a:p>
        </p:txBody>
      </p:sp>
      <p:sp>
        <p:nvSpPr>
          <p:cNvPr id="29" name="Text 27"/>
          <p:cNvSpPr/>
          <p:nvPr/>
        </p:nvSpPr>
        <p:spPr>
          <a:xfrm>
            <a:off x="6967728" y="2615184"/>
            <a:ext cx="16459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7D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5,000+ technicians</a:t>
            </a:r>
            <a:endParaRPr lang="en-US" sz="850" dirty="0"/>
          </a:p>
        </p:txBody>
      </p:sp>
      <p:sp>
        <p:nvSpPr>
          <p:cNvPr id="30" name="Shape 28"/>
          <p:cNvSpPr/>
          <p:nvPr/>
        </p:nvSpPr>
        <p:spPr>
          <a:xfrm>
            <a:off x="5715000" y="2834640"/>
            <a:ext cx="3063240" cy="384048"/>
          </a:xfrm>
          <a:prstGeom prst="rect">
            <a:avLst/>
          </a:prstGeom>
          <a:solidFill>
            <a:srgbClr val="FFFFFF"/>
          </a:solidFill>
          <a:ln w="12700">
            <a:solidFill>
              <a:srgbClr val="DDE8EA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5833872" y="2889504"/>
            <a:ext cx="126187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D2B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Wrench Group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7150608" y="2889504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A7D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Leonard Green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5833872" y="3054096"/>
            <a:ext cx="10972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0D55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$1.5-2B</a:t>
            </a:r>
            <a:endParaRPr lang="en-US" sz="850" dirty="0"/>
          </a:p>
        </p:txBody>
      </p:sp>
      <p:sp>
        <p:nvSpPr>
          <p:cNvPr id="34" name="Text 32"/>
          <p:cNvSpPr/>
          <p:nvPr/>
        </p:nvSpPr>
        <p:spPr>
          <a:xfrm>
            <a:off x="6967728" y="3054096"/>
            <a:ext cx="16459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7D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7,400 technicians</a:t>
            </a:r>
            <a:endParaRPr lang="en-US" sz="850" dirty="0"/>
          </a:p>
        </p:txBody>
      </p:sp>
      <p:sp>
        <p:nvSpPr>
          <p:cNvPr id="35" name="Shape 33"/>
          <p:cNvSpPr/>
          <p:nvPr/>
        </p:nvSpPr>
        <p:spPr>
          <a:xfrm>
            <a:off x="5715000" y="3273552"/>
            <a:ext cx="3063240" cy="384048"/>
          </a:xfrm>
          <a:prstGeom prst="rect">
            <a:avLst/>
          </a:prstGeom>
          <a:solidFill>
            <a:srgbClr val="F0F8FA"/>
          </a:solidFill>
          <a:ln w="12700">
            <a:solidFill>
              <a:srgbClr val="DDE8EA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5833872" y="3328416"/>
            <a:ext cx="126187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D2B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Apex Service</a:t>
            </a:r>
            <a:endParaRPr lang="en-US" sz="1000" dirty="0"/>
          </a:p>
        </p:txBody>
      </p:sp>
      <p:sp>
        <p:nvSpPr>
          <p:cNvPr id="37" name="Text 35"/>
          <p:cNvSpPr/>
          <p:nvPr/>
        </p:nvSpPr>
        <p:spPr>
          <a:xfrm>
            <a:off x="7150608" y="3328416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A7D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Alpine Investors</a:t>
            </a:r>
            <a:endParaRPr lang="en-US" sz="900" dirty="0"/>
          </a:p>
        </p:txBody>
      </p:sp>
      <p:sp>
        <p:nvSpPr>
          <p:cNvPr id="38" name="Text 36"/>
          <p:cNvSpPr/>
          <p:nvPr/>
        </p:nvSpPr>
        <p:spPr>
          <a:xfrm>
            <a:off x="5833872" y="3493008"/>
            <a:ext cx="10972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0D55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$1.5-2B</a:t>
            </a:r>
            <a:endParaRPr lang="en-US" sz="850" dirty="0"/>
          </a:p>
        </p:txBody>
      </p:sp>
      <p:sp>
        <p:nvSpPr>
          <p:cNvPr id="39" name="Text 37"/>
          <p:cNvSpPr/>
          <p:nvPr/>
        </p:nvSpPr>
        <p:spPr>
          <a:xfrm>
            <a:off x="6967728" y="3493008"/>
            <a:ext cx="16459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7D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8,000+ technicians</a:t>
            </a:r>
            <a:endParaRPr lang="en-US" sz="850" dirty="0"/>
          </a:p>
        </p:txBody>
      </p:sp>
      <p:sp>
        <p:nvSpPr>
          <p:cNvPr id="40" name="Shape 38"/>
          <p:cNvSpPr/>
          <p:nvPr/>
        </p:nvSpPr>
        <p:spPr>
          <a:xfrm>
            <a:off x="5715000" y="3712464"/>
            <a:ext cx="3063240" cy="384048"/>
          </a:xfrm>
          <a:prstGeom prst="rect">
            <a:avLst/>
          </a:prstGeom>
          <a:solidFill>
            <a:srgbClr val="FFFFFF"/>
          </a:solidFill>
          <a:ln w="12700">
            <a:solidFill>
              <a:srgbClr val="DDE8EA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5833872" y="3767328"/>
            <a:ext cx="126187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D2B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Service Experts</a:t>
            </a:r>
            <a:endParaRPr lang="en-US" sz="1000" dirty="0"/>
          </a:p>
        </p:txBody>
      </p:sp>
      <p:sp>
        <p:nvSpPr>
          <p:cNvPr id="42" name="Text 40"/>
          <p:cNvSpPr/>
          <p:nvPr/>
        </p:nvSpPr>
        <p:spPr>
          <a:xfrm>
            <a:off x="7150608" y="3767328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A7D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Brookfield</a:t>
            </a:r>
            <a:endParaRPr lang="en-US" sz="900" dirty="0"/>
          </a:p>
        </p:txBody>
      </p:sp>
      <p:sp>
        <p:nvSpPr>
          <p:cNvPr id="43" name="Text 41"/>
          <p:cNvSpPr/>
          <p:nvPr/>
        </p:nvSpPr>
        <p:spPr>
          <a:xfrm>
            <a:off x="5833872" y="3931920"/>
            <a:ext cx="10972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0D55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~$1B</a:t>
            </a:r>
            <a:endParaRPr lang="en-US" sz="850" dirty="0"/>
          </a:p>
        </p:txBody>
      </p:sp>
      <p:sp>
        <p:nvSpPr>
          <p:cNvPr id="44" name="Text 42"/>
          <p:cNvSpPr/>
          <p:nvPr/>
        </p:nvSpPr>
        <p:spPr>
          <a:xfrm>
            <a:off x="6967728" y="3931920"/>
            <a:ext cx="16459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7D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4,000+ technicians</a:t>
            </a:r>
            <a:endParaRPr lang="en-US" sz="850" dirty="0"/>
          </a:p>
        </p:txBody>
      </p:sp>
      <p:sp>
        <p:nvSpPr>
          <p:cNvPr id="45" name="Shape 43"/>
          <p:cNvSpPr/>
          <p:nvPr/>
        </p:nvSpPr>
        <p:spPr>
          <a:xfrm>
            <a:off x="5715000" y="4151376"/>
            <a:ext cx="3063240" cy="384048"/>
          </a:xfrm>
          <a:prstGeom prst="rect">
            <a:avLst/>
          </a:prstGeom>
          <a:solidFill>
            <a:srgbClr val="F0F8FA"/>
          </a:solidFill>
          <a:ln w="12700">
            <a:solidFill>
              <a:srgbClr val="DDE8EA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5833872" y="4206240"/>
            <a:ext cx="126187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D2B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Champions Group</a:t>
            </a:r>
            <a:endParaRPr lang="en-US" sz="1000" dirty="0"/>
          </a:p>
        </p:txBody>
      </p:sp>
      <p:sp>
        <p:nvSpPr>
          <p:cNvPr id="47" name="Text 45"/>
          <p:cNvSpPr/>
          <p:nvPr/>
        </p:nvSpPr>
        <p:spPr>
          <a:xfrm>
            <a:off x="7150608" y="4206240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A7D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Blackstone</a:t>
            </a:r>
            <a:endParaRPr lang="en-US" sz="900" dirty="0"/>
          </a:p>
        </p:txBody>
      </p:sp>
      <p:sp>
        <p:nvSpPr>
          <p:cNvPr id="48" name="Text 46"/>
          <p:cNvSpPr/>
          <p:nvPr/>
        </p:nvSpPr>
        <p:spPr>
          <a:xfrm>
            <a:off x="5833872" y="4370832"/>
            <a:ext cx="10972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0D55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~$750M</a:t>
            </a:r>
            <a:endParaRPr lang="en-US" sz="850" dirty="0"/>
          </a:p>
        </p:txBody>
      </p:sp>
      <p:sp>
        <p:nvSpPr>
          <p:cNvPr id="49" name="Text 47"/>
          <p:cNvSpPr/>
          <p:nvPr/>
        </p:nvSpPr>
        <p:spPr>
          <a:xfrm>
            <a:off x="6967728" y="4370832"/>
            <a:ext cx="16459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7D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1,800+ technicians</a:t>
            </a:r>
            <a:endParaRPr lang="en-US" sz="850" dirty="0"/>
          </a:p>
        </p:txBody>
      </p:sp>
      <p:sp>
        <p:nvSpPr>
          <p:cNvPr id="50" name="Shape 48"/>
          <p:cNvSpPr/>
          <p:nvPr/>
        </p:nvSpPr>
        <p:spPr>
          <a:xfrm>
            <a:off x="5715000" y="4590288"/>
            <a:ext cx="3063240" cy="384048"/>
          </a:xfrm>
          <a:prstGeom prst="rect">
            <a:avLst/>
          </a:prstGeom>
          <a:solidFill>
            <a:srgbClr val="FFFFFF"/>
          </a:solidFill>
          <a:ln w="12700">
            <a:solidFill>
              <a:srgbClr val="DDE8EA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5833872" y="4645152"/>
            <a:ext cx="126187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D2B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Redwood Services</a:t>
            </a:r>
            <a:endParaRPr lang="en-US" sz="1000" dirty="0"/>
          </a:p>
        </p:txBody>
      </p:sp>
      <p:sp>
        <p:nvSpPr>
          <p:cNvPr id="52" name="Text 50"/>
          <p:cNvSpPr/>
          <p:nvPr/>
        </p:nvSpPr>
        <p:spPr>
          <a:xfrm>
            <a:off x="7150608" y="4645152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A7D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Altas Partners</a:t>
            </a:r>
            <a:endParaRPr lang="en-US" sz="900" dirty="0"/>
          </a:p>
        </p:txBody>
      </p:sp>
      <p:sp>
        <p:nvSpPr>
          <p:cNvPr id="53" name="Text 51"/>
          <p:cNvSpPr/>
          <p:nvPr/>
        </p:nvSpPr>
        <p:spPr>
          <a:xfrm>
            <a:off x="5833872" y="4809744"/>
            <a:ext cx="10972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0D55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$500M+</a:t>
            </a:r>
            <a:endParaRPr lang="en-US" sz="850" dirty="0"/>
          </a:p>
        </p:txBody>
      </p:sp>
      <p:sp>
        <p:nvSpPr>
          <p:cNvPr id="54" name="Text 52"/>
          <p:cNvSpPr/>
          <p:nvPr/>
        </p:nvSpPr>
        <p:spPr>
          <a:xfrm>
            <a:off x="6967728" y="4809744"/>
            <a:ext cx="16459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7D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2,500+ technicians</a:t>
            </a:r>
            <a:endParaRPr lang="en-US" sz="850" dirty="0"/>
          </a:p>
        </p:txBody>
      </p:sp>
      <p:sp>
        <p:nvSpPr>
          <p:cNvPr id="55" name="Shape 53"/>
          <p:cNvSpPr/>
          <p:nvPr/>
        </p:nvSpPr>
        <p:spPr>
          <a:xfrm>
            <a:off x="5715000" y="5074920"/>
            <a:ext cx="3063240" cy="0"/>
          </a:xfrm>
          <a:prstGeom prst="rect">
            <a:avLst/>
          </a:prstGeom>
          <a:solidFill>
            <a:srgbClr val="F0F8FA"/>
          </a:solidFill>
          <a:ln w="12700">
            <a:solidFill>
              <a:srgbClr val="DDE8EA"/>
            </a:solidFill>
            <a:prstDash val="solid"/>
          </a:ln>
        </p:spPr>
      </p:sp>
      <p:sp>
        <p:nvSpPr>
          <p:cNvPr id="56" name="Text 54"/>
          <p:cNvSpPr/>
          <p:nvPr/>
        </p:nvSpPr>
        <p:spPr>
          <a:xfrm>
            <a:off x="347472" y="4919472"/>
            <a:ext cx="5029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55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67,000+ trucks  |  40M+ homes  |  $18B market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0F8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01B26"/>
          </a:solidFill>
          <a:ln w="12700">
            <a:solidFill>
              <a:srgbClr val="001B2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0"/>
            <a:ext cx="59436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Moat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5943600" y="0"/>
            <a:ext cx="292608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C8E6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Nobody Can Catch Aeritas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320040" y="1115568"/>
            <a:ext cx="2011680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DDE8E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20040" y="1115568"/>
            <a:ext cx="2011680" cy="54864"/>
          </a:xfrm>
          <a:prstGeom prst="rect">
            <a:avLst/>
          </a:prstGeom>
          <a:solidFill>
            <a:srgbClr val="001B26"/>
          </a:solidFill>
          <a:ln w="12700">
            <a:solidFill>
              <a:srgbClr val="001B26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457200" y="1280160"/>
            <a:ext cx="475488" cy="475488"/>
          </a:xfrm>
          <a:prstGeom prst="ellipse">
            <a:avLst/>
          </a:prstGeom>
          <a:solidFill>
            <a:srgbClr val="001B26"/>
          </a:solidFill>
          <a:ln w="12700">
            <a:solidFill>
              <a:srgbClr val="001B26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640" y="1344168"/>
            <a:ext cx="292608" cy="292608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429768" y="1828800"/>
            <a:ext cx="1783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2B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PM0.1 Detection</a:t>
            </a:r>
            <a:endParaRPr lang="en-US" sz="1100" dirty="0"/>
          </a:p>
        </p:txBody>
      </p:sp>
      <p:sp>
        <p:nvSpPr>
          <p:cNvPr id="10" name="Shape 7"/>
          <p:cNvSpPr/>
          <p:nvPr/>
        </p:nvSpPr>
        <p:spPr>
          <a:xfrm>
            <a:off x="429768" y="2322576"/>
            <a:ext cx="1783080" cy="201168"/>
          </a:xfrm>
          <a:prstGeom prst="rect">
            <a:avLst/>
          </a:prstGeom>
          <a:solidFill>
            <a:srgbClr val="F0F8FA"/>
          </a:solidFill>
          <a:ln w="12700">
            <a:solidFill>
              <a:srgbClr val="DDE8EA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457200" y="2322576"/>
            <a:ext cx="1737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E67E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Hardware available; integration is not</a:t>
            </a:r>
            <a:endParaRPr lang="en-US" sz="850" dirty="0"/>
          </a:p>
        </p:txBody>
      </p:sp>
      <p:sp>
        <p:nvSpPr>
          <p:cNvPr id="12" name="Shape 9"/>
          <p:cNvSpPr/>
          <p:nvPr/>
        </p:nvSpPr>
        <p:spPr>
          <a:xfrm>
            <a:off x="2468880" y="1115568"/>
            <a:ext cx="2011680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DDE8E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2468880" y="1115568"/>
            <a:ext cx="2011680" cy="54864"/>
          </a:xfrm>
          <a:prstGeom prst="rect">
            <a:avLst/>
          </a:prstGeom>
          <a:solidFill>
            <a:srgbClr val="0D5562"/>
          </a:solidFill>
          <a:ln w="12700">
            <a:solidFill>
              <a:srgbClr val="0D5562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2606040" y="1280160"/>
            <a:ext cx="475488" cy="475488"/>
          </a:xfrm>
          <a:prstGeom prst="ellipse">
            <a:avLst/>
          </a:prstGeom>
          <a:solidFill>
            <a:srgbClr val="0D5562"/>
          </a:solidFill>
          <a:ln w="12700">
            <a:solidFill>
              <a:srgbClr val="0D5562"/>
            </a:solidFill>
            <a:prstDash val="solid"/>
          </a:ln>
        </p:spPr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7480" y="1344168"/>
            <a:ext cx="292608" cy="292608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2578608" y="1828800"/>
            <a:ext cx="1783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2B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Longitudinal Dataset</a:t>
            </a:r>
            <a:endParaRPr lang="en-US" sz="1100" dirty="0"/>
          </a:p>
        </p:txBody>
      </p:sp>
      <p:sp>
        <p:nvSpPr>
          <p:cNvPr id="17" name="Shape 13"/>
          <p:cNvSpPr/>
          <p:nvPr/>
        </p:nvSpPr>
        <p:spPr>
          <a:xfrm>
            <a:off x="2578608" y="2322576"/>
            <a:ext cx="1783080" cy="201168"/>
          </a:xfrm>
          <a:prstGeom prst="rect">
            <a:avLst/>
          </a:prstGeom>
          <a:solidFill>
            <a:srgbClr val="F0F8FA"/>
          </a:solidFill>
          <a:ln w="12700">
            <a:solidFill>
              <a:srgbClr val="DDE8EA"/>
            </a:solidFill>
            <a:prstDash val="solid"/>
          </a:ln>
        </p:spPr>
      </p:sp>
      <p:sp>
        <p:nvSpPr>
          <p:cNvPr id="18" name="Text 14"/>
          <p:cNvSpPr/>
          <p:nvPr/>
        </p:nvSpPr>
        <p:spPr>
          <a:xfrm>
            <a:off x="2606040" y="2322576"/>
            <a:ext cx="1737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E74C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— time cannot be purchased</a:t>
            </a:r>
            <a:endParaRPr lang="en-US" sz="850" dirty="0"/>
          </a:p>
        </p:txBody>
      </p:sp>
      <p:sp>
        <p:nvSpPr>
          <p:cNvPr id="19" name="Shape 15"/>
          <p:cNvSpPr/>
          <p:nvPr/>
        </p:nvSpPr>
        <p:spPr>
          <a:xfrm>
            <a:off x="4617720" y="1115568"/>
            <a:ext cx="2011680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DDE8E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20" name="Shape 16"/>
          <p:cNvSpPr/>
          <p:nvPr/>
        </p:nvSpPr>
        <p:spPr>
          <a:xfrm>
            <a:off x="4617720" y="1115568"/>
            <a:ext cx="2011680" cy="54864"/>
          </a:xfrm>
          <a:prstGeom prst="rect">
            <a:avLst/>
          </a:prstGeom>
          <a:solidFill>
            <a:srgbClr val="1A7A8A"/>
          </a:solidFill>
          <a:ln w="12700">
            <a:solidFill>
              <a:srgbClr val="1A7A8A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4754880" y="1280160"/>
            <a:ext cx="475488" cy="475488"/>
          </a:xfrm>
          <a:prstGeom prst="ellipse">
            <a:avLst/>
          </a:prstGeom>
          <a:solidFill>
            <a:srgbClr val="1A7A8A"/>
          </a:solidFill>
          <a:ln w="12700">
            <a:solidFill>
              <a:srgbClr val="1A7A8A"/>
            </a:solidFill>
            <a:prstDash val="solid"/>
          </a:ln>
        </p:spPr>
      </p:sp>
      <p:pic>
        <p:nvPicPr>
          <p:cNvPr id="2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46320" y="1344168"/>
            <a:ext cx="292608" cy="292608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4727448" y="1828800"/>
            <a:ext cx="1783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2B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Trust Architecture</a:t>
            </a:r>
            <a:endParaRPr lang="en-US" sz="1100" dirty="0"/>
          </a:p>
        </p:txBody>
      </p:sp>
      <p:sp>
        <p:nvSpPr>
          <p:cNvPr id="24" name="Shape 19"/>
          <p:cNvSpPr/>
          <p:nvPr/>
        </p:nvSpPr>
        <p:spPr>
          <a:xfrm>
            <a:off x="4727448" y="2322576"/>
            <a:ext cx="1783080" cy="201168"/>
          </a:xfrm>
          <a:prstGeom prst="rect">
            <a:avLst/>
          </a:prstGeom>
          <a:solidFill>
            <a:srgbClr val="F0F8FA"/>
          </a:solidFill>
          <a:ln w="12700">
            <a:solidFill>
              <a:srgbClr val="DDE8EA"/>
            </a:solidFill>
            <a:prstDash val="solid"/>
          </a:ln>
        </p:spPr>
      </p:sp>
      <p:sp>
        <p:nvSpPr>
          <p:cNvPr id="25" name="Text 20"/>
          <p:cNvSpPr/>
          <p:nvPr/>
        </p:nvSpPr>
        <p:spPr>
          <a:xfrm>
            <a:off x="4754880" y="2322576"/>
            <a:ext cx="1737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E74C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— structural decision</a:t>
            </a:r>
            <a:endParaRPr lang="en-US" sz="850" dirty="0"/>
          </a:p>
        </p:txBody>
      </p:sp>
      <p:sp>
        <p:nvSpPr>
          <p:cNvPr id="26" name="Shape 21"/>
          <p:cNvSpPr/>
          <p:nvPr/>
        </p:nvSpPr>
        <p:spPr>
          <a:xfrm>
            <a:off x="6766560" y="1115568"/>
            <a:ext cx="2011680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DDE8E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27" name="Shape 22"/>
          <p:cNvSpPr/>
          <p:nvPr/>
        </p:nvSpPr>
        <p:spPr>
          <a:xfrm>
            <a:off x="6766560" y="1115568"/>
            <a:ext cx="2011680" cy="54864"/>
          </a:xfrm>
          <a:prstGeom prst="rect">
            <a:avLst/>
          </a:prstGeom>
          <a:solidFill>
            <a:srgbClr val="001B26"/>
          </a:solidFill>
          <a:ln w="12700">
            <a:solidFill>
              <a:srgbClr val="001B26"/>
            </a:solidFill>
            <a:prstDash val="solid"/>
          </a:ln>
        </p:spPr>
      </p:sp>
      <p:sp>
        <p:nvSpPr>
          <p:cNvPr id="28" name="Shape 23"/>
          <p:cNvSpPr/>
          <p:nvPr/>
        </p:nvSpPr>
        <p:spPr>
          <a:xfrm>
            <a:off x="6903720" y="1280160"/>
            <a:ext cx="475488" cy="475488"/>
          </a:xfrm>
          <a:prstGeom prst="ellipse">
            <a:avLst/>
          </a:prstGeom>
          <a:solidFill>
            <a:srgbClr val="001B26"/>
          </a:solidFill>
          <a:ln w="12700">
            <a:solidFill>
              <a:srgbClr val="001B26"/>
            </a:solidFill>
            <a:prstDash val="solid"/>
          </a:ln>
        </p:spPr>
      </p:sp>
      <p:pic>
        <p:nvPicPr>
          <p:cNvPr id="29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95160" y="1344168"/>
            <a:ext cx="292608" cy="292608"/>
          </a:xfrm>
          <a:prstGeom prst="rect">
            <a:avLst/>
          </a:prstGeom>
        </p:spPr>
      </p:pic>
      <p:sp>
        <p:nvSpPr>
          <p:cNvPr id="30" name="Text 24"/>
          <p:cNvSpPr/>
          <p:nvPr/>
        </p:nvSpPr>
        <p:spPr>
          <a:xfrm>
            <a:off x="6876288" y="1828800"/>
            <a:ext cx="1783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2B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 Distribution Network</a:t>
            </a:r>
            <a:endParaRPr lang="en-US" sz="1100" dirty="0"/>
          </a:p>
        </p:txBody>
      </p:sp>
      <p:sp>
        <p:nvSpPr>
          <p:cNvPr id="31" name="Shape 25"/>
          <p:cNvSpPr/>
          <p:nvPr/>
        </p:nvSpPr>
        <p:spPr>
          <a:xfrm>
            <a:off x="6876288" y="2322576"/>
            <a:ext cx="1783080" cy="201168"/>
          </a:xfrm>
          <a:prstGeom prst="rect">
            <a:avLst/>
          </a:prstGeom>
          <a:solidFill>
            <a:srgbClr val="F0F8FA"/>
          </a:solidFill>
          <a:ln w="12700">
            <a:solidFill>
              <a:srgbClr val="DDE8EA"/>
            </a:solidFill>
            <a:prstDash val="solid"/>
          </a:ln>
        </p:spPr>
      </p:sp>
      <p:sp>
        <p:nvSpPr>
          <p:cNvPr id="32" name="Text 26"/>
          <p:cNvSpPr/>
          <p:nvPr/>
        </p:nvSpPr>
        <p:spPr>
          <a:xfrm>
            <a:off x="6903720" y="2322576"/>
            <a:ext cx="1737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E67E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Difficult — relationships are earned</a:t>
            </a:r>
            <a:endParaRPr lang="en-US" sz="850" dirty="0"/>
          </a:p>
        </p:txBody>
      </p:sp>
      <p:sp>
        <p:nvSpPr>
          <p:cNvPr id="33" name="Shape 27"/>
          <p:cNvSpPr/>
          <p:nvPr/>
        </p:nvSpPr>
        <p:spPr>
          <a:xfrm>
            <a:off x="320040" y="3054096"/>
            <a:ext cx="2011680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DDE8E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34" name="Shape 28"/>
          <p:cNvSpPr/>
          <p:nvPr/>
        </p:nvSpPr>
        <p:spPr>
          <a:xfrm>
            <a:off x="320040" y="3054096"/>
            <a:ext cx="2011680" cy="54864"/>
          </a:xfrm>
          <a:prstGeom prst="rect">
            <a:avLst/>
          </a:prstGeom>
          <a:solidFill>
            <a:srgbClr val="0D5562"/>
          </a:solidFill>
          <a:ln w="12700">
            <a:solidFill>
              <a:srgbClr val="0D5562"/>
            </a:solidFill>
            <a:prstDash val="solid"/>
          </a:ln>
        </p:spPr>
      </p:sp>
      <p:sp>
        <p:nvSpPr>
          <p:cNvPr id="35" name="Shape 29"/>
          <p:cNvSpPr/>
          <p:nvPr/>
        </p:nvSpPr>
        <p:spPr>
          <a:xfrm>
            <a:off x="457200" y="3218688"/>
            <a:ext cx="475488" cy="475488"/>
          </a:xfrm>
          <a:prstGeom prst="ellipse">
            <a:avLst/>
          </a:prstGeom>
          <a:solidFill>
            <a:srgbClr val="0D5562"/>
          </a:solidFill>
          <a:ln w="12700">
            <a:solidFill>
              <a:srgbClr val="0D5562"/>
            </a:solidFill>
            <a:prstDash val="solid"/>
          </a:ln>
        </p:spPr>
      </p:sp>
      <p:pic>
        <p:nvPicPr>
          <p:cNvPr id="3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8640" y="3282696"/>
            <a:ext cx="292608" cy="292608"/>
          </a:xfrm>
          <a:prstGeom prst="rect">
            <a:avLst/>
          </a:prstGeom>
        </p:spPr>
      </p:pic>
      <p:sp>
        <p:nvSpPr>
          <p:cNvPr id="37" name="Text 30"/>
          <p:cNvSpPr/>
          <p:nvPr/>
        </p:nvSpPr>
        <p:spPr>
          <a:xfrm>
            <a:off x="429768" y="3767328"/>
            <a:ext cx="1783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2B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Nine-Layer Data Schema</a:t>
            </a:r>
            <a:endParaRPr lang="en-US" sz="1100" dirty="0"/>
          </a:p>
        </p:txBody>
      </p:sp>
      <p:sp>
        <p:nvSpPr>
          <p:cNvPr id="38" name="Shape 31"/>
          <p:cNvSpPr/>
          <p:nvPr/>
        </p:nvSpPr>
        <p:spPr>
          <a:xfrm>
            <a:off x="429768" y="4261104"/>
            <a:ext cx="1783080" cy="201168"/>
          </a:xfrm>
          <a:prstGeom prst="rect">
            <a:avLst/>
          </a:prstGeom>
          <a:solidFill>
            <a:srgbClr val="F0F8FA"/>
          </a:solidFill>
          <a:ln w="12700">
            <a:solidFill>
              <a:srgbClr val="DDE8EA"/>
            </a:solidFill>
            <a:prstDash val="solid"/>
          </a:ln>
        </p:spPr>
      </p:sp>
      <p:sp>
        <p:nvSpPr>
          <p:cNvPr id="39" name="Text 32"/>
          <p:cNvSpPr/>
          <p:nvPr/>
        </p:nvSpPr>
        <p:spPr>
          <a:xfrm>
            <a:off x="457200" y="4261104"/>
            <a:ext cx="1737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E74C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— requires full-stack integration</a:t>
            </a:r>
            <a:endParaRPr lang="en-US" sz="850" dirty="0"/>
          </a:p>
        </p:txBody>
      </p:sp>
      <p:sp>
        <p:nvSpPr>
          <p:cNvPr id="40" name="Shape 33"/>
          <p:cNvSpPr/>
          <p:nvPr/>
        </p:nvSpPr>
        <p:spPr>
          <a:xfrm>
            <a:off x="2468880" y="3054096"/>
            <a:ext cx="2011680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DDE8E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41" name="Shape 34"/>
          <p:cNvSpPr/>
          <p:nvPr/>
        </p:nvSpPr>
        <p:spPr>
          <a:xfrm>
            <a:off x="2468880" y="3054096"/>
            <a:ext cx="2011680" cy="54864"/>
          </a:xfrm>
          <a:prstGeom prst="rect">
            <a:avLst/>
          </a:prstGeom>
          <a:solidFill>
            <a:srgbClr val="1A7A8A"/>
          </a:solidFill>
          <a:ln w="12700">
            <a:solidFill>
              <a:srgbClr val="1A7A8A"/>
            </a:solidFill>
            <a:prstDash val="solid"/>
          </a:ln>
        </p:spPr>
      </p:sp>
      <p:sp>
        <p:nvSpPr>
          <p:cNvPr id="42" name="Shape 35"/>
          <p:cNvSpPr/>
          <p:nvPr/>
        </p:nvSpPr>
        <p:spPr>
          <a:xfrm>
            <a:off x="2606040" y="3218688"/>
            <a:ext cx="475488" cy="475488"/>
          </a:xfrm>
          <a:prstGeom prst="ellipse">
            <a:avLst/>
          </a:prstGeom>
          <a:solidFill>
            <a:srgbClr val="1A7A8A"/>
          </a:solidFill>
          <a:ln w="12700">
            <a:solidFill>
              <a:srgbClr val="1A7A8A"/>
            </a:solidFill>
            <a:prstDash val="solid"/>
          </a:ln>
        </p:spPr>
      </p:sp>
      <p:pic>
        <p:nvPicPr>
          <p:cNvPr id="43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697480" y="3282696"/>
            <a:ext cx="292608" cy="292608"/>
          </a:xfrm>
          <a:prstGeom prst="rect">
            <a:avLst/>
          </a:prstGeom>
        </p:spPr>
      </p:pic>
      <p:sp>
        <p:nvSpPr>
          <p:cNvPr id="44" name="Text 36"/>
          <p:cNvSpPr/>
          <p:nvPr/>
        </p:nvSpPr>
        <p:spPr>
          <a:xfrm>
            <a:off x="2578608" y="3767328"/>
            <a:ext cx="1783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2B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Foundation Model</a:t>
            </a:r>
            <a:endParaRPr lang="en-US" sz="1100" dirty="0"/>
          </a:p>
        </p:txBody>
      </p:sp>
      <p:sp>
        <p:nvSpPr>
          <p:cNvPr id="45" name="Shape 37"/>
          <p:cNvSpPr/>
          <p:nvPr/>
        </p:nvSpPr>
        <p:spPr>
          <a:xfrm>
            <a:off x="2578608" y="4261104"/>
            <a:ext cx="1783080" cy="201168"/>
          </a:xfrm>
          <a:prstGeom prst="rect">
            <a:avLst/>
          </a:prstGeom>
          <a:solidFill>
            <a:srgbClr val="F0F8FA"/>
          </a:solidFill>
          <a:ln w="12700">
            <a:solidFill>
              <a:srgbClr val="DDE8EA"/>
            </a:solidFill>
            <a:prstDash val="solid"/>
          </a:ln>
        </p:spPr>
      </p:sp>
      <p:sp>
        <p:nvSpPr>
          <p:cNvPr id="46" name="Text 38"/>
          <p:cNvSpPr/>
          <p:nvPr/>
        </p:nvSpPr>
        <p:spPr>
          <a:xfrm>
            <a:off x="2606040" y="4261104"/>
            <a:ext cx="1737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E74C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— requires the data first</a:t>
            </a:r>
            <a:endParaRPr lang="en-US" sz="850" dirty="0"/>
          </a:p>
        </p:txBody>
      </p:sp>
      <p:sp>
        <p:nvSpPr>
          <p:cNvPr id="47" name="Shape 39"/>
          <p:cNvSpPr/>
          <p:nvPr/>
        </p:nvSpPr>
        <p:spPr>
          <a:xfrm>
            <a:off x="4617720" y="3054096"/>
            <a:ext cx="2011680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DDE8E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48" name="Shape 40"/>
          <p:cNvSpPr/>
          <p:nvPr/>
        </p:nvSpPr>
        <p:spPr>
          <a:xfrm>
            <a:off x="4617720" y="3054096"/>
            <a:ext cx="2011680" cy="54864"/>
          </a:xfrm>
          <a:prstGeom prst="rect">
            <a:avLst/>
          </a:prstGeom>
          <a:solidFill>
            <a:srgbClr val="001B26"/>
          </a:solidFill>
          <a:ln w="12700">
            <a:solidFill>
              <a:srgbClr val="001B26"/>
            </a:solidFill>
            <a:prstDash val="solid"/>
          </a:ln>
        </p:spPr>
      </p:sp>
      <p:sp>
        <p:nvSpPr>
          <p:cNvPr id="49" name="Shape 41"/>
          <p:cNvSpPr/>
          <p:nvPr/>
        </p:nvSpPr>
        <p:spPr>
          <a:xfrm>
            <a:off x="4754880" y="3218688"/>
            <a:ext cx="475488" cy="475488"/>
          </a:xfrm>
          <a:prstGeom prst="ellipse">
            <a:avLst/>
          </a:prstGeom>
          <a:solidFill>
            <a:srgbClr val="001B26"/>
          </a:solidFill>
          <a:ln w="12700">
            <a:solidFill>
              <a:srgbClr val="001B26"/>
            </a:solidFill>
            <a:prstDash val="solid"/>
          </a:ln>
        </p:spPr>
      </p:sp>
      <p:pic>
        <p:nvPicPr>
          <p:cNvPr id="50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46320" y="3282696"/>
            <a:ext cx="292608" cy="292608"/>
          </a:xfrm>
          <a:prstGeom prst="rect">
            <a:avLst/>
          </a:prstGeom>
        </p:spPr>
      </p:pic>
      <p:sp>
        <p:nvSpPr>
          <p:cNvPr id="51" name="Text 42"/>
          <p:cNvSpPr/>
          <p:nvPr/>
        </p:nvSpPr>
        <p:spPr>
          <a:xfrm>
            <a:off x="4727448" y="3767328"/>
            <a:ext cx="1783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2B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ServiceTitan Integration</a:t>
            </a:r>
            <a:endParaRPr lang="en-US" sz="1100" dirty="0"/>
          </a:p>
        </p:txBody>
      </p:sp>
      <p:sp>
        <p:nvSpPr>
          <p:cNvPr id="52" name="Shape 43"/>
          <p:cNvSpPr/>
          <p:nvPr/>
        </p:nvSpPr>
        <p:spPr>
          <a:xfrm>
            <a:off x="4727448" y="4261104"/>
            <a:ext cx="1783080" cy="201168"/>
          </a:xfrm>
          <a:prstGeom prst="rect">
            <a:avLst/>
          </a:prstGeom>
          <a:solidFill>
            <a:srgbClr val="F0F8FA"/>
          </a:solidFill>
          <a:ln w="12700">
            <a:solidFill>
              <a:srgbClr val="DDE8EA"/>
            </a:solidFill>
            <a:prstDash val="solid"/>
          </a:ln>
        </p:spPr>
      </p:sp>
      <p:sp>
        <p:nvSpPr>
          <p:cNvPr id="53" name="Text 44"/>
          <p:cNvSpPr/>
          <p:nvPr/>
        </p:nvSpPr>
        <p:spPr>
          <a:xfrm>
            <a:off x="4754880" y="4261104"/>
            <a:ext cx="1737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E67E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Available but requires platform access</a:t>
            </a:r>
            <a:endParaRPr lang="en-US" sz="850" dirty="0"/>
          </a:p>
        </p:txBody>
      </p:sp>
      <p:sp>
        <p:nvSpPr>
          <p:cNvPr id="54" name="Shape 45"/>
          <p:cNvSpPr/>
          <p:nvPr/>
        </p:nvSpPr>
        <p:spPr>
          <a:xfrm>
            <a:off x="6766560" y="3054096"/>
            <a:ext cx="2011680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DDE8E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55" name="Shape 46"/>
          <p:cNvSpPr/>
          <p:nvPr/>
        </p:nvSpPr>
        <p:spPr>
          <a:xfrm>
            <a:off x="6766560" y="3054096"/>
            <a:ext cx="2011680" cy="54864"/>
          </a:xfrm>
          <a:prstGeom prst="rect">
            <a:avLst/>
          </a:prstGeom>
          <a:solidFill>
            <a:srgbClr val="0D5562"/>
          </a:solidFill>
          <a:ln w="12700">
            <a:solidFill>
              <a:srgbClr val="0D5562"/>
            </a:solidFill>
            <a:prstDash val="solid"/>
          </a:ln>
        </p:spPr>
      </p:sp>
      <p:sp>
        <p:nvSpPr>
          <p:cNvPr id="56" name="Shape 47"/>
          <p:cNvSpPr/>
          <p:nvPr/>
        </p:nvSpPr>
        <p:spPr>
          <a:xfrm>
            <a:off x="6903720" y="3218688"/>
            <a:ext cx="475488" cy="475488"/>
          </a:xfrm>
          <a:prstGeom prst="ellipse">
            <a:avLst/>
          </a:prstGeom>
          <a:solidFill>
            <a:srgbClr val="0D5562"/>
          </a:solidFill>
          <a:ln w="12700">
            <a:solidFill>
              <a:srgbClr val="0D5562"/>
            </a:solidFill>
            <a:prstDash val="solid"/>
          </a:ln>
        </p:spPr>
      </p:sp>
      <p:pic>
        <p:nvPicPr>
          <p:cNvPr id="57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995160" y="3282696"/>
            <a:ext cx="292608" cy="292608"/>
          </a:xfrm>
          <a:prstGeom prst="rect">
            <a:avLst/>
          </a:prstGeom>
        </p:spPr>
      </p:pic>
      <p:sp>
        <p:nvSpPr>
          <p:cNvPr id="58" name="Text 48"/>
          <p:cNvSpPr/>
          <p:nvPr/>
        </p:nvSpPr>
        <p:spPr>
          <a:xfrm>
            <a:off x="6876288" y="3767328"/>
            <a:ext cx="1783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2B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Regulatory Influence</a:t>
            </a:r>
            <a:endParaRPr lang="en-US" sz="1100" dirty="0"/>
          </a:p>
        </p:txBody>
      </p:sp>
      <p:sp>
        <p:nvSpPr>
          <p:cNvPr id="59" name="Shape 49"/>
          <p:cNvSpPr/>
          <p:nvPr/>
        </p:nvSpPr>
        <p:spPr>
          <a:xfrm>
            <a:off x="6876288" y="4261104"/>
            <a:ext cx="1783080" cy="201168"/>
          </a:xfrm>
          <a:prstGeom prst="rect">
            <a:avLst/>
          </a:prstGeom>
          <a:solidFill>
            <a:srgbClr val="F0F8FA"/>
          </a:solidFill>
          <a:ln w="12700">
            <a:solidFill>
              <a:srgbClr val="DDE8EA"/>
            </a:solidFill>
            <a:prstDash val="solid"/>
          </a:ln>
        </p:spPr>
      </p:sp>
      <p:sp>
        <p:nvSpPr>
          <p:cNvPr id="60" name="Text 50"/>
          <p:cNvSpPr/>
          <p:nvPr/>
        </p:nvSpPr>
        <p:spPr>
          <a:xfrm>
            <a:off x="6903720" y="4261104"/>
            <a:ext cx="1737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E74C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— requires dataset at scale</a:t>
            </a:r>
            <a:endParaRPr lang="en-US" sz="8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Aeritas — Investor Pitch Deck 2026</dc:title>
  <dc:subject>PptxGenJS Presentation</dc:subject>
  <dc:creator>PptxGenJS</dc:creator>
  <cp:lastModifiedBy>PptxGenJS</cp:lastModifiedBy>
  <cp:revision>1</cp:revision>
  <dcterms:created xsi:type="dcterms:W3CDTF">2026-03-20T21:57:38Z</dcterms:created>
  <dcterms:modified xsi:type="dcterms:W3CDTF">2026-03-20T21:57:38Z</dcterms:modified>
</cp:coreProperties>
</file>