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B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85800" y="777240"/>
            <a:ext cx="4389120" cy="5303520"/>
          </a:xfrm>
          <a:prstGeom prst="rect">
            <a:avLst/>
          </a:prstGeom>
          <a:solidFill>
            <a:srgbClr val="FFFFFF"/>
          </a:solidFill>
          <a:ln w="19050">
            <a:solidFill>
              <a:srgbClr val="C88C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drgoodair-goldfish-bowl-plus-fish-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1051560"/>
            <a:ext cx="3840480" cy="46634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0" y="1143000"/>
            <a:ext cx="56692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Georgia"/>
              </a:rPr>
              <a:t>Dr Good Air / Save the Goldfish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82880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C88C2D"/>
                </a:solidFill>
                <a:latin typeface="Aptos"/>
              </a:rPr>
              <a:t>Logo Development Presentation Deck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423160"/>
            <a:ext cx="53949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Compiled archive of the concept work produced so far</a:t>
            </a:r>
          </a:p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Covers early brand routes through the selected goldfish bowl direction</a:t>
            </a:r>
          </a:p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Ends with the currently approved “bottom one / V” direction and next refinement steps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0" y="5806440"/>
            <a:ext cx="2194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E665D"/>
                </a:solidFill>
                <a:latin typeface="Aptos"/>
              </a:rPr>
              <a:t>Prepared 8 Apr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029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E1B18"/>
                </a:solidFill>
                <a:latin typeface="Georgia"/>
              </a:rPr>
              <a:t>Project Snapshot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32688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6E665D"/>
                </a:solidFill>
                <a:latin typeface="Aptos"/>
              </a:rPr>
              <a:t>What has been created to date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7240" y="1417320"/>
            <a:ext cx="251460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41832" y="1554480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8C2D"/>
                </a:solidFill>
                <a:latin typeface="Georgia"/>
              </a:rPr>
              <a:t>54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1832" y="1929384"/>
            <a:ext cx="20116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E665D"/>
                </a:solidFill>
                <a:latin typeface="Aptos"/>
              </a:rPr>
              <a:t>PNG concept boards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11880" y="1417320"/>
            <a:ext cx="251460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776472" y="1554480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8C2D"/>
                </a:solidFill>
                <a:latin typeface="Georgia"/>
              </a:rPr>
              <a:t>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76472" y="1929384"/>
            <a:ext cx="20116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E665D"/>
                </a:solidFill>
                <a:latin typeface="Aptos"/>
              </a:rPr>
              <a:t>PDF review packs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77240" y="2697480"/>
            <a:ext cx="251460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41832" y="2834640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8C2D"/>
                </a:solidFill>
                <a:latin typeface="Georgia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1832" y="3209544"/>
            <a:ext cx="20116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E665D"/>
                </a:solidFill>
                <a:latin typeface="Aptos"/>
              </a:rPr>
              <a:t>Primary source sketch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11880" y="2697480"/>
            <a:ext cx="251460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76472" y="2834640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C88C2D"/>
                </a:solidFill>
                <a:latin typeface="Georgia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6472" y="3209544"/>
            <a:ext cx="20116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E665D"/>
                </a:solidFill>
                <a:latin typeface="Aptos"/>
              </a:rPr>
              <a:t>Live review page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100584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1E1B18"/>
                </a:solidFill>
                <a:latin typeface="Aptos"/>
              </a:rPr>
              <a:t>Narrative arc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1371600"/>
            <a:ext cx="45720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1E1B18"/>
                </a:solidFill>
                <a:latin typeface="Aptos"/>
              </a:defRPr>
            </a:pPr>
            <a:r>
              <a:t>Started broad: doctor, airflow, agency, and minimal identity directions</a:t>
            </a:r>
          </a:p>
          <a:p>
            <a:pPr>
              <a:spcAft>
                <a:spcPts val="600"/>
              </a:spcAft>
              <a:defRPr sz="1700">
                <a:solidFill>
                  <a:srgbClr val="1E1B18"/>
                </a:solidFill>
                <a:latin typeface="Aptos"/>
              </a:defRPr>
            </a:pPr>
            <a:r>
              <a:t>Converged on the goldfish metaphor as the most distinctive route</a:t>
            </a:r>
          </a:p>
          <a:p>
            <a:pPr>
              <a:spcAft>
                <a:spcPts val="600"/>
              </a:spcAft>
              <a:defRPr sz="1700">
                <a:solidFill>
                  <a:srgbClr val="1E1B18"/>
                </a:solidFill>
                <a:latin typeface="Aptos"/>
              </a:defRPr>
            </a:pPr>
            <a:r>
              <a:t>Iterated heavily on bowl shape: more traditional, more circular, plain top opening</a:t>
            </a:r>
          </a:p>
          <a:p>
            <a:pPr>
              <a:spcAft>
                <a:spcPts val="600"/>
              </a:spcAft>
              <a:defRPr sz="1700">
                <a:solidFill>
                  <a:srgbClr val="1E1B18"/>
                </a:solidFill>
                <a:latin typeface="Aptos"/>
              </a:defRPr>
            </a:pPr>
            <a:r>
              <a:t>Used the uploaded sketch as a literal template during final refinement</a:t>
            </a:r>
          </a:p>
          <a:p>
            <a:pPr>
              <a:spcAft>
                <a:spcPts val="600"/>
              </a:spcAft>
              <a:defRPr sz="1700">
                <a:solidFill>
                  <a:srgbClr val="1E1B18"/>
                </a:solidFill>
                <a:latin typeface="Aptos"/>
              </a:defRPr>
            </a:pPr>
            <a:r>
              <a:t>Selected the lower “V” direction and chose a softer, friendlier polish path</a:t>
            </a:r>
          </a:p>
        </p:txBody>
      </p:sp>
      <p:pic>
        <p:nvPicPr>
          <p:cNvPr id="18" name="Picture 17" descr="drgoodair-goldfish-bowl-plus-fish-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0" y="4160520"/>
            <a:ext cx="4389120" cy="201168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720840" y="3886200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6E665D"/>
                </a:solidFill>
                <a:latin typeface="Aptos"/>
              </a:rPr>
              <a:t>Current approved direction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6217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B18"/>
                </a:solidFill>
                <a:latin typeface="Georgia"/>
              </a:rPr>
              <a:t>Early Brand Exploration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50392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E665D"/>
                </a:solidFill>
                <a:latin typeface="Aptos"/>
              </a:rPr>
              <a:t>A wide first pass across doctor-forward and wind-forward brand ideas.</a:t>
            </a:r>
          </a:p>
        </p:txBody>
      </p:sp>
      <p:pic>
        <p:nvPicPr>
          <p:cNvPr id="4" name="Picture 3" descr="01_phas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1234440"/>
            <a:ext cx="11018520" cy="51663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6217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B18"/>
                </a:solidFill>
                <a:latin typeface="Georgia"/>
              </a:rPr>
              <a:t>Simplification &amp; Direction Finding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50392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E665D"/>
                </a:solidFill>
                <a:latin typeface="Aptos"/>
              </a:rPr>
              <a:t>The mark became cleaner, flatter, and more strategic.</a:t>
            </a:r>
          </a:p>
        </p:txBody>
      </p:sp>
      <p:pic>
        <p:nvPicPr>
          <p:cNvPr id="4" name="Picture 3" descr="02_phas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1234440"/>
            <a:ext cx="11018520" cy="51663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6217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B18"/>
                </a:solidFill>
                <a:latin typeface="Georgia"/>
              </a:rPr>
              <a:t>Goldfish Concept Exploration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50392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E665D"/>
                </a:solidFill>
                <a:latin typeface="Aptos"/>
              </a:rPr>
              <a:t>Multiple tonal interpretations of the new goldfish idea.</a:t>
            </a:r>
          </a:p>
        </p:txBody>
      </p:sp>
      <p:pic>
        <p:nvPicPr>
          <p:cNvPr id="4" name="Picture 3" descr="03_phas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1234440"/>
            <a:ext cx="11018520" cy="51663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6217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B18"/>
                </a:solidFill>
                <a:latin typeface="Georgia"/>
              </a:rPr>
              <a:t>Bowl Shape Iterations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50392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E665D"/>
                </a:solidFill>
                <a:latin typeface="Aptos"/>
              </a:rPr>
              <a:t>Successive corrections toward a true circular fishbowl silhouette.</a:t>
            </a:r>
          </a:p>
        </p:txBody>
      </p:sp>
      <p:pic>
        <p:nvPicPr>
          <p:cNvPr id="4" name="Picture 3" descr="04_phas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1234440"/>
            <a:ext cx="11018520" cy="51663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6217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B18"/>
                </a:solidFill>
                <a:latin typeface="Georgia"/>
              </a:rPr>
              <a:t>Sketch-Led Refinement to Selection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50392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E665D"/>
                </a:solidFill>
                <a:latin typeface="Aptos"/>
              </a:rPr>
              <a:t>Literal tracing and bowl/fish corrections led to the selected concept.</a:t>
            </a:r>
          </a:p>
        </p:txBody>
      </p:sp>
      <p:pic>
        <p:nvPicPr>
          <p:cNvPr id="4" name="Picture 3" descr="05_phas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1234440"/>
            <a:ext cx="8366760" cy="516636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189720" y="1417320"/>
            <a:ext cx="2331720" cy="443484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72600" y="1627632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E1B18"/>
                </a:solidFill>
                <a:latin typeface="Aptos"/>
              </a:rPr>
              <a:t>Source sketch reference</a:t>
            </a:r>
          </a:p>
        </p:txBody>
      </p:sp>
      <p:pic>
        <p:nvPicPr>
          <p:cNvPr id="7" name="Picture 6" descr="IMG_125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0888" y="1993392"/>
            <a:ext cx="1920240" cy="28803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345168" y="5029200"/>
            <a:ext cx="1965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6E665D"/>
                </a:solidFill>
                <a:latin typeface="Aptos"/>
              </a:rPr>
              <a:t>The uploaded sketch was used as a template during the late-stage bowl refinements.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B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02920"/>
            <a:ext cx="5943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>
                <a:solidFill>
                  <a:srgbClr val="FFFFFF"/>
                </a:solidFill>
                <a:latin typeface="Georgia"/>
              </a:rPr>
              <a:t>Selected Direction &amp; Polish Notes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601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C88C2D"/>
                </a:solidFill>
                <a:latin typeface="Aptos"/>
              </a:rPr>
              <a:t>Current winner: bottom concept / V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417320"/>
            <a:ext cx="4846320" cy="4434840"/>
          </a:xfrm>
          <a:prstGeom prst="roundRect">
            <a:avLst/>
          </a:prstGeom>
          <a:solidFill>
            <a:srgbClr val="FFFFFF"/>
          </a:solidFill>
          <a:ln>
            <a:solidFill>
              <a:srgbClr val="C88C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drgoodair-goldfish-bowl-plus-fish-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" y="1691640"/>
            <a:ext cx="4389120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26480" y="1645920"/>
            <a:ext cx="49377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Bowl should read as literally circular and upright</a:t>
            </a:r>
          </a:p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Top opening stays plain, simple, and centered</a:t>
            </a:r>
          </a:p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Fish remains smaller, fully inside, and shaped by one swooping line</a:t>
            </a:r>
          </a:p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Overall feel chosen for polish: softer, friendlier, elegant, approachable</a:t>
            </a:r>
          </a:p>
          <a:p>
            <a:pPr>
              <a:spcAft>
                <a:spcPts val="600"/>
              </a:spcAft>
              <a:defRPr sz="1800">
                <a:solidFill>
                  <a:srgbClr val="FFFFFF"/>
                </a:solidFill>
                <a:latin typeface="Aptos"/>
              </a:defRPr>
            </a:pPr>
            <a:r>
              <a:t>Wordmark direction was requested next in parallel with icon polish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0" y="425196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C88C2D"/>
                </a:solidFill>
                <a:latin typeface="Aptos"/>
              </a:rPr>
              <a:t>Recommended next outputs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26480" y="4572000"/>
            <a:ext cx="47548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FFFFFF"/>
                </a:solidFill>
                <a:latin typeface="Aptos"/>
              </a:defRPr>
            </a:pPr>
            <a:r>
              <a:t>Final polished icon redraw</a:t>
            </a:r>
          </a:p>
          <a:p>
            <a:pPr>
              <a:spcAft>
                <a:spcPts val="600"/>
              </a:spcAft>
              <a:defRPr sz="1600">
                <a:solidFill>
                  <a:srgbClr val="FFFFFF"/>
                </a:solidFill>
                <a:latin typeface="Aptos"/>
              </a:defRPr>
            </a:pPr>
            <a:r>
              <a:t>Wordmark exploration: serif vs sans</a:t>
            </a:r>
          </a:p>
          <a:p>
            <a:pPr>
              <a:spcAft>
                <a:spcPts val="600"/>
              </a:spcAft>
              <a:defRPr sz="1600">
                <a:solidFill>
                  <a:srgbClr val="FFFFFF"/>
                </a:solidFill>
                <a:latin typeface="Aptos"/>
              </a:defRPr>
            </a:pPr>
            <a:r>
              <a:t>Export package: SVG, transparent PNG, black/white variants</a:t>
            </a:r>
          </a:p>
          <a:p>
            <a:pPr>
              <a:spcAft>
                <a:spcPts val="600"/>
              </a:spcAft>
              <a:defRPr sz="1600">
                <a:solidFill>
                  <a:srgbClr val="FFFFFF"/>
                </a:solidFill>
                <a:latin typeface="Aptos"/>
              </a:defRPr>
            </a:pPr>
            <a:r>
              <a:t>One-page logo usage sheet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029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>
                <a:solidFill>
                  <a:srgbClr val="1E1B18"/>
                </a:solidFill>
                <a:latin typeface="Georgia"/>
              </a:rPr>
              <a:t>Appendix · Output Inventory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5943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6E665D"/>
                </a:solidFill>
                <a:latin typeface="Aptos"/>
              </a:rPr>
              <a:t>Representative files and review packs created during the process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417320"/>
            <a:ext cx="2514600" cy="452628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6002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E1B18"/>
                </a:solidFill>
                <a:latin typeface="Aptos"/>
              </a:rPr>
              <a:t>Early identity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" y="2011680"/>
            <a:ext cx="2212848" cy="3611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logo concept 1 / 2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doctor photo concepts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doctor wind concepts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clear doctor concepts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47872" y="1417320"/>
            <a:ext cx="2514600" cy="452628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85032" y="16002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E1B18"/>
                </a:solidFill>
                <a:latin typeface="Aptos"/>
              </a:rPr>
              <a:t>Transition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2011680"/>
            <a:ext cx="2212848" cy="3611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crossed arms exact + simplified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minimal concepts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modern agency redo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professional doctor feel / wisp logo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64224" y="1417320"/>
            <a:ext cx="2514600" cy="452628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01384" y="16002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E1B18"/>
                </a:solidFill>
                <a:latin typeface="Aptos"/>
              </a:rPr>
              <a:t>Goldfish development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3952" y="2011680"/>
            <a:ext cx="2212848" cy="3611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goldfish concepts a–b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outline e–f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ultraminimal c–d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cursive g–h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black i–j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normal bowl k–l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traditional bowl m–n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0576" y="1417320"/>
            <a:ext cx="2514600" cy="4526280"/>
          </a:xfrm>
          <a:prstGeom prst="roundRect">
            <a:avLst/>
          </a:prstGeom>
          <a:solidFill>
            <a:srgbClr val="FFFFFF"/>
          </a:solidFill>
          <a:ln>
            <a:solidFill>
              <a:srgbClr val="D9D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317736" y="16002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E1B18"/>
                </a:solidFill>
                <a:latin typeface="Aptos"/>
              </a:rPr>
              <a:t>Template + final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90304" y="2011680"/>
            <a:ext cx="2212848" cy="3611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template o–p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template q–r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bowl plus fish s–v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literal review PDFs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bowl-plus-fish review PDF</a:t>
            </a:r>
          </a:p>
          <a:p>
            <a:pPr>
              <a:spcAft>
                <a:spcPts val="600"/>
              </a:spcAft>
              <a:defRPr sz="1200">
                <a:solidFill>
                  <a:srgbClr val="1E1B18"/>
                </a:solidFill>
                <a:latin typeface="Aptos"/>
              </a:defRPr>
            </a:pPr>
            <a:r>
              <a:t>live review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