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132320" y="-1097280"/>
            <a:ext cx="3657600" cy="3657600"/>
          </a:xfrm>
          <a:prstGeom prst="ellipse">
            <a:avLst/>
          </a:prstGeom>
          <a:solidFill>
            <a:srgbClr val="028090">
              <a:alpha val="20000"/>
            </a:srgbClr>
          </a:solidFill>
          <a:ln w="12700">
            <a:solidFill>
              <a:srgbClr val="028090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7863840" y="2926080"/>
            <a:ext cx="2011680" cy="2011680"/>
          </a:xfrm>
          <a:prstGeom prst="ellipse">
            <a:avLst/>
          </a:prstGeom>
          <a:solidFill>
            <a:srgbClr val="00A896">
              <a:alpha val="25000"/>
            </a:srgbClr>
          </a:solidFill>
          <a:ln w="12700">
            <a:solidFill>
              <a:srgbClr val="00A896">
                <a:alpha val="2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005840"/>
            <a:ext cx="2286000" cy="292608"/>
          </a:xfrm>
          <a:prstGeom prst="rect">
            <a:avLst/>
          </a:prstGeom>
          <a:solidFill>
            <a:srgbClr val="02C39A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005840"/>
            <a:ext cx="2286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300" kern="0" dirty="0">
                <a:solidFill>
                  <a:srgbClr val="0D1F2D"/>
                </a:solidFill>
              </a:rPr>
              <a:t>STRATEGIC PLANNING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502920" y="1444752"/>
            <a:ext cx="68580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6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DrGoodAir</a:t>
            </a:r>
            <a:endParaRPr lang="en-US" sz="6400" dirty="0"/>
          </a:p>
        </p:txBody>
      </p:sp>
      <p:sp>
        <p:nvSpPr>
          <p:cNvPr id="8" name="Text 6"/>
          <p:cNvSpPr/>
          <p:nvPr/>
        </p:nvSpPr>
        <p:spPr>
          <a:xfrm>
            <a:off x="502920" y="2834640"/>
            <a:ext cx="5943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company's operating system.</a:t>
            </a:r>
            <a:endParaRPr lang="en-US" sz="1800" dirty="0"/>
          </a:p>
          <a:p>
            <a:pPr algn="l" indent="0" marL="0">
              <a:buNone/>
            </a:pPr>
            <a:r>
              <a:rPr lang="en-US" sz="18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strategy, track KPIs, and drive results.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28090">
              <a:alpha val="60000"/>
            </a:srgbClr>
          </a:solidFill>
          <a:ln w="12700">
            <a:solidFill>
              <a:srgbClr val="028090">
                <a:alpha val="6000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74320" y="4754880"/>
            <a:ext cx="859536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CEFF3"/>
                </a:solidFill>
              </a:rPr>
              <a:t>Built for growing teams  ·  EOS-inspired  ·  Deployed on Treehouse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400" kern="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CHALLENGE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640080" y="1143000"/>
            <a:ext cx="78638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i="1" dirty="0">
                <a:solidFill>
                  <a:srgbClr val="1E293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"Most companies have a strategy. Few can execute it."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20040" y="2606040"/>
            <a:ext cx="260604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320040" y="2606040"/>
            <a:ext cx="260604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632" y="2743200"/>
            <a:ext cx="384048" cy="384048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29768" y="321868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Visibility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429768" y="3584448"/>
            <a:ext cx="2395728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Leaders lack real-time insight into whether priorities are on track or drifting.</a:t>
            </a:r>
            <a:endParaRPr lang="en-US" sz="1100" dirty="0"/>
          </a:p>
        </p:txBody>
      </p:sp>
      <p:sp>
        <p:nvSpPr>
          <p:cNvPr id="10" name="Shape 7"/>
          <p:cNvSpPr/>
          <p:nvPr/>
        </p:nvSpPr>
        <p:spPr>
          <a:xfrm>
            <a:off x="3154680" y="2606040"/>
            <a:ext cx="260604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3154680" y="2606040"/>
            <a:ext cx="260604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9272" y="2743200"/>
            <a:ext cx="384048" cy="38404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264408" y="321868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Misalignment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3264408" y="3584448"/>
            <a:ext cx="2395728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Teams pull in different directions without a shared plan and accountability structure.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5989320" y="2606040"/>
            <a:ext cx="2606040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5989320" y="2606040"/>
            <a:ext cx="260604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pic>
        <p:nvPicPr>
          <p:cNvPr id="17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3912" y="2743200"/>
            <a:ext cx="384048" cy="384048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6099048" y="3218688"/>
            <a:ext cx="2377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 Debt</a:t>
            </a:r>
            <a:endParaRPr lang="en-US" sz="1400" dirty="0"/>
          </a:p>
        </p:txBody>
      </p:sp>
      <p:sp>
        <p:nvSpPr>
          <p:cNvPr id="19" name="Text 14"/>
          <p:cNvSpPr/>
          <p:nvPr/>
        </p:nvSpPr>
        <p:spPr>
          <a:xfrm>
            <a:off x="6099048" y="3584448"/>
            <a:ext cx="2395728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Endless check-ins with no agenda, no actions, no follow-through.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840480" cy="514350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731520" y="3474720"/>
            <a:ext cx="2743200" cy="2743200"/>
          </a:xfrm>
          <a:prstGeom prst="ellipse">
            <a:avLst/>
          </a:prstGeom>
          <a:solidFill>
            <a:srgbClr val="028090">
              <a:alpha val="30000"/>
            </a:srgbClr>
          </a:solidFill>
          <a:ln w="12700">
            <a:solidFill>
              <a:srgbClr val="028090">
                <a:alpha val="3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097280"/>
            <a:ext cx="31089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is</a:t>
            </a:r>
            <a:endParaRPr lang="en-US" sz="3400" dirty="0"/>
          </a:p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DrGoodAir?</a:t>
            </a:r>
            <a:endParaRPr lang="en-US" sz="3400" dirty="0"/>
          </a:p>
        </p:txBody>
      </p:sp>
      <p:sp>
        <p:nvSpPr>
          <p:cNvPr id="5" name="Text 3"/>
          <p:cNvSpPr/>
          <p:nvPr/>
        </p:nvSpPr>
        <p:spPr>
          <a:xfrm>
            <a:off x="365760" y="2880360"/>
            <a:ext cx="310896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complete business operating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for growing companies.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2697480"/>
            <a:ext cx="822960" cy="457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160520" y="457200"/>
            <a:ext cx="475488" cy="475488"/>
          </a:xfrm>
          <a:prstGeom prst="ellipse">
            <a:avLst/>
          </a:prstGeom>
          <a:solidFill>
            <a:srgbClr val="CCEFF3"/>
          </a:solidFill>
          <a:ln w="12700">
            <a:solidFill>
              <a:srgbClr val="CCEFF3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79392" y="512064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4800600" y="44805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 &amp; Mission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800600" y="740664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Capture BHAG, core values, and your long-term direction in one place.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4800600" y="1435608"/>
            <a:ext cx="374904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4160520" y="1572768"/>
            <a:ext cx="475488" cy="475488"/>
          </a:xfrm>
          <a:prstGeom prst="ellipse">
            <a:avLst/>
          </a:prstGeom>
          <a:solidFill>
            <a:srgbClr val="CCEFF3"/>
          </a:solidFill>
          <a:ln w="12700">
            <a:solidFill>
              <a:srgbClr val="CCEFF3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9392" y="1627632"/>
            <a:ext cx="256032" cy="256032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4800600" y="156362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Priority Tracking</a:t>
            </a:r>
            <a:endParaRPr lang="en-US" sz="1300" dirty="0"/>
          </a:p>
        </p:txBody>
      </p:sp>
      <p:sp>
        <p:nvSpPr>
          <p:cNvPr id="15" name="Text 11"/>
          <p:cNvSpPr/>
          <p:nvPr/>
        </p:nvSpPr>
        <p:spPr>
          <a:xfrm>
            <a:off x="4800600" y="1856232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Company, team, and individual priorities with On Track / At Risk / Off Track status.</a:t>
            </a:r>
            <a:endParaRPr lang="en-US" sz="1100" dirty="0"/>
          </a:p>
        </p:txBody>
      </p:sp>
      <p:sp>
        <p:nvSpPr>
          <p:cNvPr id="16" name="Shape 12"/>
          <p:cNvSpPr/>
          <p:nvPr/>
        </p:nvSpPr>
        <p:spPr>
          <a:xfrm>
            <a:off x="4800600" y="2551176"/>
            <a:ext cx="374904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3"/>
          <p:cNvSpPr/>
          <p:nvPr/>
        </p:nvSpPr>
        <p:spPr>
          <a:xfrm>
            <a:off x="4160520" y="2688336"/>
            <a:ext cx="475488" cy="475488"/>
          </a:xfrm>
          <a:prstGeom prst="ellipse">
            <a:avLst/>
          </a:prstGeom>
          <a:solidFill>
            <a:srgbClr val="CCEFF3"/>
          </a:solidFill>
          <a:ln w="12700">
            <a:solidFill>
              <a:srgbClr val="CCEFF3"/>
            </a:solidFill>
            <a:prstDash val="solid"/>
          </a:ln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9392" y="2743200"/>
            <a:ext cx="256032" cy="256032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4800600" y="267919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Scorecard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4800600" y="2971800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targets, track actuals, and spot trends with a live company scorecard.</a:t>
            </a:r>
            <a:endParaRPr lang="en-US" sz="1100" dirty="0"/>
          </a:p>
        </p:txBody>
      </p:sp>
      <p:sp>
        <p:nvSpPr>
          <p:cNvPr id="21" name="Shape 16"/>
          <p:cNvSpPr/>
          <p:nvPr/>
        </p:nvSpPr>
        <p:spPr>
          <a:xfrm>
            <a:off x="4800600" y="3666744"/>
            <a:ext cx="374904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22" name="Shape 17"/>
          <p:cNvSpPr/>
          <p:nvPr/>
        </p:nvSpPr>
        <p:spPr>
          <a:xfrm>
            <a:off x="4160520" y="3803904"/>
            <a:ext cx="475488" cy="475488"/>
          </a:xfrm>
          <a:prstGeom prst="ellipse">
            <a:avLst/>
          </a:prstGeom>
          <a:solidFill>
            <a:srgbClr val="CCEFF3"/>
          </a:solidFill>
          <a:ln w="12700">
            <a:solidFill>
              <a:srgbClr val="CCEFF3"/>
            </a:solidFill>
            <a:prstDash val="solid"/>
          </a:ln>
        </p:spPr>
      </p:sp>
      <p:pic>
        <p:nvPicPr>
          <p:cNvPr id="23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9392" y="3858768"/>
            <a:ext cx="256032" cy="256032"/>
          </a:xfrm>
          <a:prstGeom prst="rect">
            <a:avLst/>
          </a:prstGeom>
        </p:spPr>
      </p:pic>
      <p:sp>
        <p:nvSpPr>
          <p:cNvPr id="24" name="Text 18"/>
          <p:cNvSpPr/>
          <p:nvPr/>
        </p:nvSpPr>
        <p:spPr>
          <a:xfrm>
            <a:off x="4800600" y="3794760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One-Page Plan</a:t>
            </a:r>
            <a:endParaRPr lang="en-US" sz="1300" dirty="0"/>
          </a:p>
        </p:txBody>
      </p:sp>
      <p:sp>
        <p:nvSpPr>
          <p:cNvPr id="25" name="Text 19"/>
          <p:cNvSpPr/>
          <p:nvPr/>
        </p:nvSpPr>
        <p:spPr>
          <a:xfrm>
            <a:off x="4800600" y="4087368"/>
            <a:ext cx="39319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single-view strategic snapshot every team member can align to.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Core Modules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804672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your team needs, in one platform.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347472" y="1261872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12064" y="1517904"/>
            <a:ext cx="566928" cy="56692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3504" y="1609344"/>
            <a:ext cx="384048" cy="38404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16152" y="1490472"/>
            <a:ext cx="16642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216152" y="1828800"/>
            <a:ext cx="16642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overview of priorities, KPIs &amp; actions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3200400" y="1261872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364992" y="1517904"/>
            <a:ext cx="566928" cy="566928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6432" y="1609344"/>
            <a:ext cx="384048" cy="384048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069080" y="1490472"/>
            <a:ext cx="16642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KPIs</a:t>
            </a:r>
            <a:endParaRPr lang="en-US" sz="1300" dirty="0"/>
          </a:p>
        </p:txBody>
      </p:sp>
      <p:sp>
        <p:nvSpPr>
          <p:cNvPr id="13" name="Text 9"/>
          <p:cNvSpPr/>
          <p:nvPr/>
        </p:nvSpPr>
        <p:spPr>
          <a:xfrm>
            <a:off x="4069080" y="1828800"/>
            <a:ext cx="16642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company scorecards with targets &amp; actuals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053328" y="1261872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5" name="Shape 11"/>
          <p:cNvSpPr/>
          <p:nvPr/>
        </p:nvSpPr>
        <p:spPr>
          <a:xfrm>
            <a:off x="6217920" y="1517904"/>
            <a:ext cx="566928" cy="56692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pic>
        <p:nvPicPr>
          <p:cNvPr id="1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09360" y="1609344"/>
            <a:ext cx="384048" cy="384048"/>
          </a:xfrm>
          <a:prstGeom prst="rect">
            <a:avLst/>
          </a:prstGeom>
        </p:spPr>
      </p:pic>
      <p:sp>
        <p:nvSpPr>
          <p:cNvPr id="17" name="Text 12"/>
          <p:cNvSpPr/>
          <p:nvPr/>
        </p:nvSpPr>
        <p:spPr>
          <a:xfrm>
            <a:off x="6922008" y="1490472"/>
            <a:ext cx="16642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Priorities</a:t>
            </a:r>
            <a:endParaRPr lang="en-US" sz="1300" dirty="0"/>
          </a:p>
        </p:txBody>
      </p:sp>
      <p:sp>
        <p:nvSpPr>
          <p:cNvPr id="18" name="Text 13"/>
          <p:cNvSpPr/>
          <p:nvPr/>
        </p:nvSpPr>
        <p:spPr>
          <a:xfrm>
            <a:off x="6922008" y="1828800"/>
            <a:ext cx="16642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Company, team &amp; individual OKRs with status</a:t>
            </a:r>
            <a:endParaRPr lang="en-US" sz="1050" dirty="0"/>
          </a:p>
        </p:txBody>
      </p:sp>
      <p:sp>
        <p:nvSpPr>
          <p:cNvPr id="19" name="Shape 14"/>
          <p:cNvSpPr/>
          <p:nvPr/>
        </p:nvSpPr>
        <p:spPr>
          <a:xfrm>
            <a:off x="347472" y="3090672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0" name="Shape 15"/>
          <p:cNvSpPr/>
          <p:nvPr/>
        </p:nvSpPr>
        <p:spPr>
          <a:xfrm>
            <a:off x="512064" y="3346704"/>
            <a:ext cx="566928" cy="566928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pic>
        <p:nvPicPr>
          <p:cNvPr id="21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3504" y="3438144"/>
            <a:ext cx="384048" cy="384048"/>
          </a:xfrm>
          <a:prstGeom prst="rect">
            <a:avLst/>
          </a:prstGeom>
        </p:spPr>
      </p:pic>
      <p:sp>
        <p:nvSpPr>
          <p:cNvPr id="22" name="Text 16"/>
          <p:cNvSpPr/>
          <p:nvPr/>
        </p:nvSpPr>
        <p:spPr>
          <a:xfrm>
            <a:off x="1216152" y="3319272"/>
            <a:ext cx="16642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&amp; Org</a:t>
            </a:r>
            <a:endParaRPr lang="en-US" sz="1300" dirty="0"/>
          </a:p>
        </p:txBody>
      </p:sp>
      <p:sp>
        <p:nvSpPr>
          <p:cNvPr id="23" name="Text 17"/>
          <p:cNvSpPr/>
          <p:nvPr/>
        </p:nvSpPr>
        <p:spPr>
          <a:xfrm>
            <a:off x="1216152" y="3657600"/>
            <a:ext cx="16642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 chart, roles &amp; department management</a:t>
            </a:r>
            <a:endParaRPr lang="en-US" sz="1050" dirty="0"/>
          </a:p>
        </p:txBody>
      </p:sp>
      <p:sp>
        <p:nvSpPr>
          <p:cNvPr id="24" name="Shape 18"/>
          <p:cNvSpPr/>
          <p:nvPr/>
        </p:nvSpPr>
        <p:spPr>
          <a:xfrm>
            <a:off x="3200400" y="3090672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25" name="Shape 19"/>
          <p:cNvSpPr/>
          <p:nvPr/>
        </p:nvSpPr>
        <p:spPr>
          <a:xfrm>
            <a:off x="3364992" y="3346704"/>
            <a:ext cx="566928" cy="566928"/>
          </a:xfrm>
          <a:prstGeom prst="ellipse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pic>
        <p:nvPicPr>
          <p:cNvPr id="2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6432" y="3438144"/>
            <a:ext cx="384048" cy="384048"/>
          </a:xfrm>
          <a:prstGeom prst="rect">
            <a:avLst/>
          </a:prstGeom>
        </p:spPr>
      </p:pic>
      <p:sp>
        <p:nvSpPr>
          <p:cNvPr id="27" name="Text 20"/>
          <p:cNvSpPr/>
          <p:nvPr/>
        </p:nvSpPr>
        <p:spPr>
          <a:xfrm>
            <a:off x="4069080" y="3319272"/>
            <a:ext cx="16642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Scorecards</a:t>
            </a:r>
            <a:endParaRPr lang="en-US" sz="1300" dirty="0"/>
          </a:p>
        </p:txBody>
      </p:sp>
      <p:sp>
        <p:nvSpPr>
          <p:cNvPr id="28" name="Text 21"/>
          <p:cNvSpPr/>
          <p:nvPr/>
        </p:nvSpPr>
        <p:spPr>
          <a:xfrm>
            <a:off x="4069080" y="3657600"/>
            <a:ext cx="16642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accountability &amp; success metrics</a:t>
            </a:r>
            <a:endParaRPr lang="en-US" sz="1050" dirty="0"/>
          </a:p>
        </p:txBody>
      </p:sp>
      <p:sp>
        <p:nvSpPr>
          <p:cNvPr id="29" name="Shape 22"/>
          <p:cNvSpPr/>
          <p:nvPr/>
        </p:nvSpPr>
        <p:spPr>
          <a:xfrm>
            <a:off x="6053328" y="3090672"/>
            <a:ext cx="2651760" cy="157276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0" name="Shape 23"/>
          <p:cNvSpPr/>
          <p:nvPr/>
        </p:nvSpPr>
        <p:spPr>
          <a:xfrm>
            <a:off x="6217920" y="3346704"/>
            <a:ext cx="566928" cy="566928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pic>
        <p:nvPicPr>
          <p:cNvPr id="3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09360" y="3438144"/>
            <a:ext cx="384048" cy="384048"/>
          </a:xfrm>
          <a:prstGeom prst="rect">
            <a:avLst/>
          </a:prstGeom>
        </p:spPr>
      </p:pic>
      <p:sp>
        <p:nvSpPr>
          <p:cNvPr id="32" name="Text 24"/>
          <p:cNvSpPr/>
          <p:nvPr/>
        </p:nvSpPr>
        <p:spPr>
          <a:xfrm>
            <a:off x="6922008" y="3319272"/>
            <a:ext cx="16642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Meetings</a:t>
            </a:r>
            <a:endParaRPr lang="en-US" sz="1300" dirty="0"/>
          </a:p>
        </p:txBody>
      </p:sp>
      <p:sp>
        <p:nvSpPr>
          <p:cNvPr id="33" name="Text 25"/>
          <p:cNvSpPr/>
          <p:nvPr/>
        </p:nvSpPr>
        <p:spPr>
          <a:xfrm>
            <a:off x="6922008" y="3657600"/>
            <a:ext cx="1664208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meeting agendas &amp; action items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Dashboard &amp; Priorities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command center for daily execution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11480" y="107899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11480" y="1508760"/>
            <a:ext cx="3840480" cy="2468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priority status at a glance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 trend indicators with color coding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Upcoming action items with due dates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Overdue task alerts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Quick-add actions from any page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26280" y="1005840"/>
            <a:ext cx="0" cy="3840480"/>
          </a:xfrm>
          <a:prstGeom prst="line">
            <a:avLst/>
          </a:prstGeom>
          <a:noFill/>
          <a:ln w="19050">
            <a:solidFill>
              <a:srgbClr val="E2E8F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0" y="1078992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Priorities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754880" y="1508760"/>
            <a:ext cx="164592" cy="164592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983480" y="148132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 Track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053328" y="1508760"/>
            <a:ext cx="164592" cy="164592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281928" y="148132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Risk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7351776" y="1508760"/>
            <a:ext cx="164592" cy="164592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580376" y="148132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 Track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4754880" y="190195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754880" y="2176272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and quarterly company-wide OKRs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754880" y="2560320"/>
            <a:ext cx="3931920" cy="12801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4754880" y="2560320"/>
            <a:ext cx="2948940" cy="12801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21040" y="252374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75%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754880" y="286207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754880" y="3136392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Department/squad level priorities aligned to company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4754880" y="3520440"/>
            <a:ext cx="3931920" cy="12801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754880" y="3520440"/>
            <a:ext cx="2359152" cy="12801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321040" y="348386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60%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754880" y="3822192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754880" y="4096512"/>
            <a:ext cx="3931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Personal quarterly goals for each team member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4754880" y="4480560"/>
            <a:ext cx="3931920" cy="12801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754880" y="4480560"/>
            <a:ext cx="1769364" cy="128016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8321040" y="4443984"/>
            <a:ext cx="3657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45%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KPIs &amp; Scorecards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 what matters — at company and individual level.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47472" y="1170432"/>
            <a:ext cx="393192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47472" y="1170432"/>
            <a:ext cx="3931920" cy="64008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9844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Company KPIs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7373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</a:t>
            </a:r>
            <a:endParaRPr lang="en-US" sz="950" dirty="0"/>
          </a:p>
        </p:txBody>
      </p:sp>
      <p:sp>
        <p:nvSpPr>
          <p:cNvPr id="8" name="Text 6"/>
          <p:cNvSpPr/>
          <p:nvPr/>
        </p:nvSpPr>
        <p:spPr>
          <a:xfrm>
            <a:off x="2029968" y="17373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</a:t>
            </a:r>
            <a:endParaRPr lang="en-US" sz="950" dirty="0"/>
          </a:p>
        </p:txBody>
      </p:sp>
      <p:sp>
        <p:nvSpPr>
          <p:cNvPr id="9" name="Text 7"/>
          <p:cNvSpPr/>
          <p:nvPr/>
        </p:nvSpPr>
        <p:spPr>
          <a:xfrm>
            <a:off x="2816352" y="17373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Actual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584448" y="1737360"/>
            <a:ext cx="3657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502920" y="1984248"/>
            <a:ext cx="3611880" cy="0"/>
          </a:xfrm>
          <a:prstGeom prst="line">
            <a:avLst/>
          </a:prstGeom>
          <a:noFill/>
          <a:ln w="12700">
            <a:solidFill>
              <a:srgbClr val="E2E8F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02920" y="2084832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Revenue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2084832" y="208483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$120K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852928" y="2084832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$134K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3730752" y="2139696"/>
            <a:ext cx="164592" cy="164592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02920" y="2596896"/>
            <a:ext cx="361188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" y="2706624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NPS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084832" y="2706624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852928" y="2706624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730752" y="2761488"/>
            <a:ext cx="164592" cy="164592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02920" y="3218688"/>
            <a:ext cx="361188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02920" y="3328416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Utilization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2084832" y="332841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85%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852928" y="3328416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79%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3730752" y="3383280"/>
            <a:ext cx="164592" cy="164592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502920" y="3840480"/>
            <a:ext cx="3611880" cy="0"/>
          </a:xfrm>
          <a:prstGeom prst="line">
            <a:avLst/>
          </a:prstGeom>
          <a:noFill/>
          <a:ln w="9525">
            <a:solidFill>
              <a:srgbClr val="E2E8F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2920" y="3950208"/>
            <a:ext cx="15544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 Tickets Resolved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2084832" y="395020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95%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852928" y="3950208"/>
            <a:ext cx="777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97%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3730752" y="4005072"/>
            <a:ext cx="164592" cy="164592"/>
          </a:xfrm>
          <a:prstGeom prst="ellipse">
            <a:avLst/>
          </a:prstGeom>
          <a:solidFill>
            <a:srgbClr val="10B981"/>
          </a:solidFill>
          <a:ln w="12700">
            <a:solidFill>
              <a:srgbClr val="10B981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864608" y="1170432"/>
            <a:ext cx="3931920" cy="361188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864608" y="1170432"/>
            <a:ext cx="3931920" cy="64008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010912" y="1298448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Scorecards</a:t>
            </a:r>
            <a:endParaRPr lang="en-US" sz="1500" dirty="0"/>
          </a:p>
        </p:txBody>
      </p:sp>
      <p:sp>
        <p:nvSpPr>
          <p:cNvPr id="34" name="Shape 32"/>
          <p:cNvSpPr/>
          <p:nvPr/>
        </p:nvSpPr>
        <p:spPr>
          <a:xfrm>
            <a:off x="5010912" y="1819656"/>
            <a:ext cx="256032" cy="256032"/>
          </a:xfrm>
          <a:prstGeom prst="ellipse">
            <a:avLst/>
          </a:prstGeom>
          <a:solidFill>
            <a:srgbClr val="CCEFF3"/>
          </a:solidFill>
          <a:ln w="12700">
            <a:solidFill>
              <a:srgbClr val="CCEFF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010912" y="181965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5376672" y="1783080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Accountabilities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376672" y="2057400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Define exactly what each person owns</a:t>
            </a:r>
            <a:endParaRPr lang="en-US" sz="1050" dirty="0"/>
          </a:p>
        </p:txBody>
      </p:sp>
      <p:sp>
        <p:nvSpPr>
          <p:cNvPr id="38" name="Shape 36"/>
          <p:cNvSpPr/>
          <p:nvPr/>
        </p:nvSpPr>
        <p:spPr>
          <a:xfrm>
            <a:off x="5010912" y="2478024"/>
            <a:ext cx="256032" cy="256032"/>
          </a:xfrm>
          <a:prstGeom prst="ellipse">
            <a:avLst/>
          </a:prstGeom>
          <a:solidFill>
            <a:srgbClr val="CCEFF3"/>
          </a:solidFill>
          <a:ln w="12700">
            <a:solidFill>
              <a:srgbClr val="CCEFF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10912" y="247802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5376672" y="2441448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Competencies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376672" y="2715768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and behaviours expected in role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5010912" y="3136392"/>
            <a:ext cx="256032" cy="256032"/>
          </a:xfrm>
          <a:prstGeom prst="ellipse">
            <a:avLst/>
          </a:prstGeom>
          <a:solidFill>
            <a:srgbClr val="CCEFF3"/>
          </a:solidFill>
          <a:ln w="12700">
            <a:solidFill>
              <a:srgbClr val="CCEFF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010912" y="313639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5376672" y="3099816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Success Metrics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5376672" y="3374136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good looks for this position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5010912" y="3794760"/>
            <a:ext cx="256032" cy="256032"/>
          </a:xfrm>
          <a:prstGeom prst="ellipse">
            <a:avLst/>
          </a:prstGeom>
          <a:solidFill>
            <a:srgbClr val="CCEFF3"/>
          </a:solidFill>
          <a:ln w="12700">
            <a:solidFill>
              <a:srgbClr val="CCEFF3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5010912" y="379476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000" dirty="0"/>
          </a:p>
        </p:txBody>
      </p:sp>
      <p:sp>
        <p:nvSpPr>
          <p:cNvPr id="48" name="Text 46"/>
          <p:cNvSpPr/>
          <p:nvPr/>
        </p:nvSpPr>
        <p:spPr>
          <a:xfrm>
            <a:off x="5376672" y="3758184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90-Day Goals</a:t>
            </a:r>
            <a:endParaRPr lang="en-US" sz="1200" dirty="0"/>
          </a:p>
        </p:txBody>
      </p:sp>
      <p:sp>
        <p:nvSpPr>
          <p:cNvPr id="49" name="Text 47"/>
          <p:cNvSpPr/>
          <p:nvPr/>
        </p:nvSpPr>
        <p:spPr>
          <a:xfrm>
            <a:off x="5376672" y="4032504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personal priorities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5010912" y="4453128"/>
            <a:ext cx="256032" cy="256032"/>
          </a:xfrm>
          <a:prstGeom prst="ellipse">
            <a:avLst/>
          </a:prstGeom>
          <a:solidFill>
            <a:srgbClr val="CCEFF3"/>
          </a:solidFill>
          <a:ln w="12700">
            <a:solidFill>
              <a:srgbClr val="CCEFF3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5010912" y="445312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5376672" y="4416552"/>
            <a:ext cx="32004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Plan</a:t>
            </a:r>
            <a:endParaRPr lang="en-US" sz="1200" dirty="0"/>
          </a:p>
        </p:txBody>
      </p:sp>
      <p:sp>
        <p:nvSpPr>
          <p:cNvPr id="53" name="Text 51"/>
          <p:cNvSpPr/>
          <p:nvPr/>
        </p:nvSpPr>
        <p:spPr>
          <a:xfrm>
            <a:off x="5376672" y="4690872"/>
            <a:ext cx="3200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task structure and focus time</a:t>
            </a:r>
            <a:endParaRPr lang="en-US" sz="10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114800" cy="5143500"/>
          </a:xfrm>
          <a:prstGeom prst="rect">
            <a:avLst/>
          </a:prstGeom>
          <a:solidFill>
            <a:srgbClr val="0D1F2D"/>
          </a:solidFill>
          <a:ln w="12700">
            <a:solidFill>
              <a:srgbClr val="0D1F2D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560320" y="-548640"/>
            <a:ext cx="2286000" cy="2286000"/>
          </a:xfrm>
          <a:prstGeom prst="ellipse">
            <a:avLst/>
          </a:prstGeom>
          <a:solidFill>
            <a:srgbClr val="028090">
              <a:alpha val="25000"/>
            </a:srgbClr>
          </a:solidFill>
          <a:ln w="12700">
            <a:solidFill>
              <a:srgbClr val="028090">
                <a:alpha val="25000"/>
              </a:srgbClr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45720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320040" y="1234440"/>
            <a:ext cx="3474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Team Management</a:t>
            </a:r>
            <a:endParaRPr lang="en-US" sz="2800" dirty="0"/>
          </a:p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&amp; Meetings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320040" y="2606040"/>
            <a:ext cx="347472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org chart with hierarchy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 + department structure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Manager ↔ report relationships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member profiles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 &amp; contact info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4434840" y="411480"/>
            <a:ext cx="4297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Structured Meetings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4434840" y="896112"/>
            <a:ext cx="42976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DrGoodAir's meeting cadence keeps teams aligned: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434840" y="1298448"/>
            <a:ext cx="4297680" cy="804672"/>
          </a:xfrm>
          <a:prstGeom prst="rect">
            <a:avLst/>
          </a:prstGeom>
          <a:solidFill>
            <a:srgbClr val="F0FD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Shape 7"/>
          <p:cNvSpPr/>
          <p:nvPr/>
        </p:nvSpPr>
        <p:spPr>
          <a:xfrm>
            <a:off x="4434840" y="1298448"/>
            <a:ext cx="73152" cy="8046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4645152" y="1389888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Weekly Team</a:t>
            </a:r>
            <a:endParaRPr lang="en-US" sz="1300" dirty="0"/>
          </a:p>
        </p:txBody>
      </p:sp>
      <p:sp>
        <p:nvSpPr>
          <p:cNvPr id="12" name="Text 9"/>
          <p:cNvSpPr/>
          <p:nvPr/>
        </p:nvSpPr>
        <p:spPr>
          <a:xfrm>
            <a:off x="4645152" y="1700784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Scorecard review, priorities check-in, action items</a:t>
            </a:r>
            <a:endParaRPr lang="en-US" sz="1100" dirty="0"/>
          </a:p>
        </p:txBody>
      </p:sp>
      <p:sp>
        <p:nvSpPr>
          <p:cNvPr id="13" name="Shape 10"/>
          <p:cNvSpPr/>
          <p:nvPr/>
        </p:nvSpPr>
        <p:spPr>
          <a:xfrm>
            <a:off x="4434840" y="2231136"/>
            <a:ext cx="4297680" cy="804672"/>
          </a:xfrm>
          <a:prstGeom prst="rect">
            <a:avLst/>
          </a:prstGeom>
          <a:solidFill>
            <a:srgbClr val="F0FD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4434840" y="2231136"/>
            <a:ext cx="73152" cy="80467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4645152" y="2322576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Planning</a:t>
            </a:r>
            <a:endParaRPr lang="en-US" sz="1300" dirty="0"/>
          </a:p>
        </p:txBody>
      </p:sp>
      <p:sp>
        <p:nvSpPr>
          <p:cNvPr id="16" name="Text 13"/>
          <p:cNvSpPr/>
          <p:nvPr/>
        </p:nvSpPr>
        <p:spPr>
          <a:xfrm>
            <a:off x="4645152" y="2633472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next-quarter priorities and review results</a:t>
            </a:r>
            <a:endParaRPr lang="en-US" sz="1100" dirty="0"/>
          </a:p>
        </p:txBody>
      </p:sp>
      <p:sp>
        <p:nvSpPr>
          <p:cNvPr id="17" name="Shape 14"/>
          <p:cNvSpPr/>
          <p:nvPr/>
        </p:nvSpPr>
        <p:spPr>
          <a:xfrm>
            <a:off x="4434840" y="3163824"/>
            <a:ext cx="4297680" cy="804672"/>
          </a:xfrm>
          <a:prstGeom prst="rect">
            <a:avLst/>
          </a:prstGeom>
          <a:solidFill>
            <a:srgbClr val="F0FD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4434840" y="3163824"/>
            <a:ext cx="73152" cy="8046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4645152" y="3255264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 Strategy</a:t>
            </a:r>
            <a:endParaRPr lang="en-US" sz="1300" dirty="0"/>
          </a:p>
        </p:txBody>
      </p:sp>
      <p:sp>
        <p:nvSpPr>
          <p:cNvPr id="20" name="Text 17"/>
          <p:cNvSpPr/>
          <p:nvPr/>
        </p:nvSpPr>
        <p:spPr>
          <a:xfrm>
            <a:off x="4645152" y="356616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BHAG, 3-year vision, and 1-year plan refresh</a:t>
            </a:r>
            <a:endParaRPr lang="en-US" sz="1100" dirty="0"/>
          </a:p>
        </p:txBody>
      </p:sp>
      <p:sp>
        <p:nvSpPr>
          <p:cNvPr id="21" name="Shape 18"/>
          <p:cNvSpPr/>
          <p:nvPr/>
        </p:nvSpPr>
        <p:spPr>
          <a:xfrm>
            <a:off x="4434840" y="4096512"/>
            <a:ext cx="4297680" cy="804672"/>
          </a:xfrm>
          <a:prstGeom prst="rect">
            <a:avLst/>
          </a:prstGeom>
          <a:solidFill>
            <a:srgbClr val="F0FDFA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2" name="Shape 19"/>
          <p:cNvSpPr/>
          <p:nvPr/>
        </p:nvSpPr>
        <p:spPr>
          <a:xfrm>
            <a:off x="4434840" y="4096512"/>
            <a:ext cx="73152" cy="804672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4645152" y="4187952"/>
            <a:ext cx="3931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1:1 Check-ins</a:t>
            </a:r>
            <a:endParaRPr lang="en-US" sz="1300" dirty="0"/>
          </a:p>
        </p:txBody>
      </p:sp>
      <p:sp>
        <p:nvSpPr>
          <p:cNvPr id="24" name="Text 21"/>
          <p:cNvSpPr/>
          <p:nvPr/>
        </p:nvSpPr>
        <p:spPr>
          <a:xfrm>
            <a:off x="4645152" y="449884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Member plan progress and coaching conversations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D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01168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Built to Last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Modern, lightweight, and self-hosted on Treehouse.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347472" y="1170432"/>
            <a:ext cx="2651760" cy="3703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47472" y="1170432"/>
            <a:ext cx="2651760" cy="50292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4632" y="1170432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Frontend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84632" y="1810512"/>
            <a:ext cx="2423160" cy="29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18 + Vite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Tailwind CSS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Router v6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PWA (offline-capable)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Dark mode support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200400" y="1170432"/>
            <a:ext cx="2651760" cy="3703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200400" y="1170432"/>
            <a:ext cx="2651760" cy="502920"/>
          </a:xfrm>
          <a:prstGeom prst="rect">
            <a:avLst/>
          </a:prstGeom>
          <a:solidFill>
            <a:srgbClr val="00A896"/>
          </a:solidFill>
          <a:ln w="12700">
            <a:solidFill>
              <a:srgbClr val="00A89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337560" y="1170432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Backend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3337560" y="1810512"/>
            <a:ext cx="2423160" cy="29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Node.js + Express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SQLite (better-sqlite3)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Session-based auth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RESTful API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Multi-user roles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053328" y="1170432"/>
            <a:ext cx="2651760" cy="3703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6053328" y="1170432"/>
            <a:ext cx="2651760" cy="5029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190488" y="1170432"/>
            <a:ext cx="23774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6190488" y="1810512"/>
            <a:ext cx="2423160" cy="297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Docker container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Treehouse hosting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URL + SSL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Persistent data volume</a:t>
            </a:r>
            <a:endParaRPr lang="en-US" sz="1200" dirty="0"/>
          </a:p>
          <a:p>
            <a:pPr marL="342900" indent="-342900">
              <a:buSzPct val="100000"/>
              <a:buChar char="•"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Auto-restart policy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F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1371600"/>
            <a:ext cx="5943600" cy="5943600"/>
          </a:xfrm>
          <a:prstGeom prst="ellipse">
            <a:avLst/>
          </a:prstGeom>
          <a:solidFill>
            <a:srgbClr val="028090">
              <a:alpha val="18000"/>
            </a:srgbClr>
          </a:solidFill>
          <a:ln w="12700">
            <a:solidFill>
              <a:srgbClr val="028090">
                <a:alpha val="18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2743200"/>
            <a:ext cx="4114800" cy="4114800"/>
          </a:xfrm>
          <a:prstGeom prst="ellipse">
            <a:avLst/>
          </a:prstGeom>
          <a:solidFill>
            <a:srgbClr val="02C39A">
              <a:alpha val="15000"/>
            </a:srgbClr>
          </a:solidFill>
          <a:ln w="12700">
            <a:solidFill>
              <a:srgbClr val="02C39A">
                <a:alpha val="1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731520"/>
            <a:ext cx="68580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Ready to bring clarity</a:t>
            </a:r>
            <a:endParaRPr lang="en-US" sz="4200" dirty="0"/>
          </a:p>
          <a:p>
            <a:pPr indent="0" marL="0">
              <a:buNone/>
            </a:pPr>
            <a:r>
              <a:rPr lang="en-US" sz="4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to your company?</a:t>
            </a:r>
            <a:endParaRPr lang="en-US" sz="4200" dirty="0"/>
          </a:p>
        </p:txBody>
      </p:sp>
      <p:sp>
        <p:nvSpPr>
          <p:cNvPr id="6" name="Text 4"/>
          <p:cNvSpPr/>
          <p:nvPr/>
        </p:nvSpPr>
        <p:spPr>
          <a:xfrm>
            <a:off x="502920" y="288036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DrGoodAir is live and running today.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02920" y="3429000"/>
            <a:ext cx="2011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2C39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502920" y="411480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Modules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2880360" y="3429000"/>
            <a:ext cx="2011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2C39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PWA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2880360" y="411480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 Ready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257800" y="3429000"/>
            <a:ext cx="2011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2C39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100%</a:t>
            </a:r>
            <a:endParaRPr lang="en-US" sz="4000" dirty="0"/>
          </a:p>
        </p:txBody>
      </p:sp>
      <p:sp>
        <p:nvSpPr>
          <p:cNvPr id="12" name="Text 10"/>
          <p:cNvSpPr/>
          <p:nvPr/>
        </p:nvSpPr>
        <p:spPr>
          <a:xfrm>
            <a:off x="5257800" y="411480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CCEFF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Self-Hosted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28090">
              <a:alpha val="70000"/>
            </a:srgbClr>
          </a:solidFill>
          <a:ln w="12700">
            <a:solidFill>
              <a:srgbClr val="028090">
                <a:alpha val="7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74320" y="4754880"/>
            <a:ext cx="8595360" cy="3886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CCEFF3"/>
                </a:solidFill>
              </a:rPr>
              <a:t>DrGoodAir  ·  Strategic Planning Platform  ·  Powered by Treehouse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DrGoodAir – Strategic Planning Platform</dc:title>
  <dc:subject>PptxGenJS Presentation</dc:subject>
  <dc:creator>DrGoodAir</dc:creator>
  <cp:lastModifiedBy>DrGoodAir</cp:lastModifiedBy>
  <cp:revision>1</cp:revision>
  <dcterms:created xsi:type="dcterms:W3CDTF">2026-03-20T19:17:18Z</dcterms:created>
  <dcterms:modified xsi:type="dcterms:W3CDTF">2026-03-20T19:17:18Z</dcterms:modified>
</cp:coreProperties>
</file>